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Bold" panose="020B0704020202020204" pitchFamily="34" charset="0"/>
      <p:regular r:id="rId19"/>
      <p:bold r:id="rId20"/>
    </p:embeddedFont>
    <p:embeddedFont>
      <p:font typeface="Canva Sans" panose="020B0503030501040103" pitchFamily="34" charset="0"/>
      <p:regular r:id="rId21"/>
    </p:embeddedFont>
    <p:embeddedFont>
      <p:font typeface="Canva Sans Bold" panose="020B0803030501040103" pitchFamily="34" charset="0"/>
      <p:regular r:id="rId22"/>
      <p:bold r:id="rId23"/>
    </p:embeddedFont>
    <p:embeddedFont>
      <p:font typeface="DM Sans" pitchFamily="2" charset="77"/>
      <p:regular r:id="rId24"/>
      <p:bold r:id="rId25"/>
      <p:italic r:id="rId26"/>
      <p:boldItalic r:id="rId27"/>
    </p:embeddedFont>
    <p:embeddedFont>
      <p:font typeface="DM Sans Bold" pitchFamily="2" charset="77"/>
      <p:regular r:id="rId28"/>
      <p:bold r:id="rId29"/>
    </p:embeddedFont>
    <p:embeddedFont>
      <p:font typeface="Inter" panose="020B0502030000000004" pitchFamily="34" charset="0"/>
      <p:regular r:id="rId30"/>
    </p:embeddedFont>
    <p:embeddedFont>
      <p:font typeface="Inter Bold" panose="020B0802030000000004" pitchFamily="34" charset="0"/>
      <p:regular r:id="rId31"/>
      <p:bold r:id="rId32"/>
    </p:embeddedFont>
    <p:embeddedFont>
      <p:font typeface="Telegraf Bold" pitchFamily="2" charset="77"/>
      <p:regular r:id="rId33"/>
      <p:bold r:id="rId34"/>
    </p:embeddedFont>
    <p:embeddedFont>
      <p:font typeface="Times New Roman Bold" panose="02030802070405020303" pitchFamily="18" charset="77"/>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1" autoAdjust="0"/>
    <p:restoredTop sz="94593" autoAdjust="0"/>
  </p:normalViewPr>
  <p:slideViewPr>
    <p:cSldViewPr>
      <p:cViewPr varScale="1">
        <p:scale>
          <a:sx n="81" d="100"/>
          <a:sy n="81" d="100"/>
        </p:scale>
        <p:origin x="216"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5.svg"/><Relationship Id="rId12" Type="http://schemas.openxmlformats.org/officeDocument/2006/relationships/image" Target="../media/image42.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svg"/><Relationship Id="rId4" Type="http://schemas.openxmlformats.org/officeDocument/2006/relationships/image" Target="../media/image27.sv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3832" y="2078586"/>
            <a:ext cx="14973681" cy="398987"/>
            <a:chOff x="0" y="0"/>
            <a:chExt cx="3943685" cy="105083"/>
          </a:xfrm>
        </p:grpSpPr>
        <p:sp>
          <p:nvSpPr>
            <p:cNvPr id="3" name="Freeform 3"/>
            <p:cNvSpPr/>
            <p:nvPr/>
          </p:nvSpPr>
          <p:spPr>
            <a:xfrm>
              <a:off x="0" y="0"/>
              <a:ext cx="3943685" cy="105083"/>
            </a:xfrm>
            <a:custGeom>
              <a:avLst/>
              <a:gdLst/>
              <a:ahLst/>
              <a:cxnLst/>
              <a:rect l="l" t="t" r="r" b="b"/>
              <a:pathLst>
                <a:path w="3943685" h="105083">
                  <a:moveTo>
                    <a:pt x="0" y="0"/>
                  </a:moveTo>
                  <a:lnTo>
                    <a:pt x="3943685" y="0"/>
                  </a:lnTo>
                  <a:lnTo>
                    <a:pt x="3943685" y="105083"/>
                  </a:lnTo>
                  <a:lnTo>
                    <a:pt x="0" y="105083"/>
                  </a:lnTo>
                  <a:close/>
                </a:path>
              </a:pathLst>
            </a:custGeom>
            <a:solidFill>
              <a:srgbClr val="EAA416"/>
            </a:solidFill>
          </p:spPr>
          <p:txBody>
            <a:bodyPr/>
            <a:lstStyle/>
            <a:p>
              <a:endParaRPr lang="en-US"/>
            </a:p>
          </p:txBody>
        </p:sp>
        <p:sp>
          <p:nvSpPr>
            <p:cNvPr id="4" name="TextBox 4"/>
            <p:cNvSpPr txBox="1"/>
            <p:nvPr/>
          </p:nvSpPr>
          <p:spPr>
            <a:xfrm>
              <a:off x="0" y="-47625"/>
              <a:ext cx="3943685" cy="15270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491731" y="2347175"/>
            <a:ext cx="19234432" cy="8396542"/>
            <a:chOff x="0" y="0"/>
            <a:chExt cx="5065859" cy="2211435"/>
          </a:xfrm>
        </p:grpSpPr>
        <p:sp>
          <p:nvSpPr>
            <p:cNvPr id="6" name="Freeform 6"/>
            <p:cNvSpPr/>
            <p:nvPr/>
          </p:nvSpPr>
          <p:spPr>
            <a:xfrm>
              <a:off x="0" y="0"/>
              <a:ext cx="5065859" cy="2211435"/>
            </a:xfrm>
            <a:custGeom>
              <a:avLst/>
              <a:gdLst/>
              <a:ahLst/>
              <a:cxnLst/>
              <a:rect l="l" t="t" r="r" b="b"/>
              <a:pathLst>
                <a:path w="5065859" h="2211435">
                  <a:moveTo>
                    <a:pt x="0" y="0"/>
                  </a:moveTo>
                  <a:lnTo>
                    <a:pt x="5065859" y="0"/>
                  </a:lnTo>
                  <a:lnTo>
                    <a:pt x="5065859" y="2211435"/>
                  </a:lnTo>
                  <a:lnTo>
                    <a:pt x="0" y="2211435"/>
                  </a:lnTo>
                  <a:close/>
                </a:path>
              </a:pathLst>
            </a:custGeom>
            <a:solidFill>
              <a:srgbClr val="000000"/>
            </a:solidFill>
          </p:spPr>
          <p:txBody>
            <a:bodyPr/>
            <a:lstStyle/>
            <a:p>
              <a:endParaRPr lang="en-US"/>
            </a:p>
          </p:txBody>
        </p:sp>
        <p:sp>
          <p:nvSpPr>
            <p:cNvPr id="7" name="TextBox 7"/>
            <p:cNvSpPr txBox="1"/>
            <p:nvPr/>
          </p:nvSpPr>
          <p:spPr>
            <a:xfrm>
              <a:off x="0" y="-47625"/>
              <a:ext cx="5065859" cy="2259060"/>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0" y="11654"/>
            <a:ext cx="379629" cy="301632"/>
          </a:xfrm>
          <a:custGeom>
            <a:avLst/>
            <a:gdLst/>
            <a:ahLst/>
            <a:cxnLst/>
            <a:rect l="l" t="t" r="r" b="b"/>
            <a:pathLst>
              <a:path w="379629" h="301632">
                <a:moveTo>
                  <a:pt x="0" y="0"/>
                </a:moveTo>
                <a:lnTo>
                  <a:pt x="379629" y="0"/>
                </a:lnTo>
                <a:lnTo>
                  <a:pt x="379629" y="301632"/>
                </a:lnTo>
                <a:lnTo>
                  <a:pt x="0" y="301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75821" y="2347175"/>
            <a:ext cx="19118522" cy="8274515"/>
            <a:chOff x="0" y="0"/>
            <a:chExt cx="2961959" cy="1281939"/>
          </a:xfrm>
        </p:grpSpPr>
        <p:sp>
          <p:nvSpPr>
            <p:cNvPr id="10" name="Freeform 10"/>
            <p:cNvSpPr/>
            <p:nvPr/>
          </p:nvSpPr>
          <p:spPr>
            <a:xfrm>
              <a:off x="0" y="0"/>
              <a:ext cx="2961959" cy="1281939"/>
            </a:xfrm>
            <a:custGeom>
              <a:avLst/>
              <a:gdLst/>
              <a:ahLst/>
              <a:cxnLst/>
              <a:rect l="l" t="t" r="r" b="b"/>
              <a:pathLst>
                <a:path w="2961959" h="1281939">
                  <a:moveTo>
                    <a:pt x="0" y="0"/>
                  </a:moveTo>
                  <a:lnTo>
                    <a:pt x="2961959" y="0"/>
                  </a:lnTo>
                  <a:lnTo>
                    <a:pt x="2961959" y="1281939"/>
                  </a:lnTo>
                  <a:lnTo>
                    <a:pt x="0" y="1281939"/>
                  </a:lnTo>
                  <a:close/>
                </a:path>
              </a:pathLst>
            </a:custGeom>
            <a:blipFill>
              <a:blip r:embed="rId4">
                <a:alphaModFix amt="34000"/>
              </a:blip>
              <a:stretch>
                <a:fillRect t="-26897" b="-26897"/>
              </a:stretch>
            </a:blipFill>
          </p:spPr>
          <p:txBody>
            <a:bodyPr/>
            <a:lstStyle/>
            <a:p>
              <a:endParaRPr lang="en-US"/>
            </a:p>
          </p:txBody>
        </p:sp>
      </p:grpSp>
      <p:sp>
        <p:nvSpPr>
          <p:cNvPr id="11" name="TextBox 11"/>
          <p:cNvSpPr txBox="1"/>
          <p:nvPr/>
        </p:nvSpPr>
        <p:spPr>
          <a:xfrm>
            <a:off x="1598985" y="4979160"/>
            <a:ext cx="10543706" cy="1437641"/>
          </a:xfrm>
          <a:prstGeom prst="rect">
            <a:avLst/>
          </a:prstGeom>
        </p:spPr>
        <p:txBody>
          <a:bodyPr lIns="0" tIns="0" rIns="0" bIns="0" rtlCol="0" anchor="t">
            <a:spAutoFit/>
          </a:bodyPr>
          <a:lstStyle/>
          <a:p>
            <a:pPr algn="l">
              <a:lnSpc>
                <a:spcPts val="10355"/>
              </a:lnSpc>
            </a:pPr>
            <a:r>
              <a:rPr lang="en-US" sz="9500" b="1">
                <a:solidFill>
                  <a:srgbClr val="FFFFFF"/>
                </a:solidFill>
                <a:latin typeface="Telegraf Bold"/>
                <a:ea typeface="Telegraf Bold"/>
                <a:cs typeface="Telegraf Bold"/>
                <a:sym typeface="Telegraf Bold"/>
              </a:rPr>
              <a:t>Job Satisfaction </a:t>
            </a:r>
          </a:p>
        </p:txBody>
      </p:sp>
      <p:sp>
        <p:nvSpPr>
          <p:cNvPr id="12" name="TextBox 12"/>
          <p:cNvSpPr txBox="1"/>
          <p:nvPr/>
        </p:nvSpPr>
        <p:spPr>
          <a:xfrm>
            <a:off x="11320650" y="4895977"/>
            <a:ext cx="6967350" cy="1520825"/>
          </a:xfrm>
          <a:prstGeom prst="rect">
            <a:avLst/>
          </a:prstGeom>
        </p:spPr>
        <p:txBody>
          <a:bodyPr lIns="0" tIns="0" rIns="0" bIns="0" rtlCol="0" anchor="t">
            <a:spAutoFit/>
          </a:bodyPr>
          <a:lstStyle/>
          <a:p>
            <a:pPr algn="l">
              <a:lnSpc>
                <a:spcPts val="10899"/>
              </a:lnSpc>
            </a:pPr>
            <a:r>
              <a:rPr lang="en-US" sz="9999" b="1">
                <a:solidFill>
                  <a:srgbClr val="EAA416"/>
                </a:solidFill>
                <a:latin typeface="Telegraf Bold"/>
                <a:ea typeface="Telegraf Bold"/>
                <a:cs typeface="Telegraf Bold"/>
                <a:sym typeface="Telegraf Bold"/>
              </a:rPr>
              <a:t>Analysis</a:t>
            </a:r>
          </a:p>
        </p:txBody>
      </p:sp>
      <p:sp>
        <p:nvSpPr>
          <p:cNvPr id="13" name="TextBox 13"/>
          <p:cNvSpPr txBox="1"/>
          <p:nvPr/>
        </p:nvSpPr>
        <p:spPr>
          <a:xfrm>
            <a:off x="4917415" y="6414260"/>
            <a:ext cx="9234987" cy="573406"/>
          </a:xfrm>
          <a:prstGeom prst="rect">
            <a:avLst/>
          </a:prstGeom>
        </p:spPr>
        <p:txBody>
          <a:bodyPr lIns="0" tIns="0" rIns="0" bIns="0" rtlCol="0" anchor="t">
            <a:spAutoFit/>
          </a:bodyPr>
          <a:lstStyle/>
          <a:p>
            <a:pPr algn="ctr">
              <a:lnSpc>
                <a:spcPts val="4619"/>
              </a:lnSpc>
            </a:pPr>
            <a:r>
              <a:rPr lang="en-US" sz="3299" b="1">
                <a:solidFill>
                  <a:srgbClr val="FFFFFF"/>
                </a:solidFill>
                <a:latin typeface="Inter Bold"/>
                <a:ea typeface="Inter Bold"/>
                <a:cs typeface="Inter Bold"/>
                <a:sym typeface="Inter Bold"/>
              </a:rPr>
              <a:t>Empowering Business Through Analytics.</a:t>
            </a:r>
          </a:p>
        </p:txBody>
      </p:sp>
      <p:sp>
        <p:nvSpPr>
          <p:cNvPr id="15" name="Freeform 15"/>
          <p:cNvSpPr/>
          <p:nvPr/>
        </p:nvSpPr>
        <p:spPr>
          <a:xfrm>
            <a:off x="14625919" y="534964"/>
            <a:ext cx="4116782" cy="898207"/>
          </a:xfrm>
          <a:custGeom>
            <a:avLst/>
            <a:gdLst/>
            <a:ahLst/>
            <a:cxnLst/>
            <a:rect l="l" t="t" r="r" b="b"/>
            <a:pathLst>
              <a:path w="4116782" h="898207">
                <a:moveTo>
                  <a:pt x="0" y="0"/>
                </a:moveTo>
                <a:lnTo>
                  <a:pt x="4116782" y="0"/>
                </a:lnTo>
                <a:lnTo>
                  <a:pt x="4116782" y="898206"/>
                </a:lnTo>
                <a:lnTo>
                  <a:pt x="0" y="8982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3957" y="2696237"/>
            <a:ext cx="8577535" cy="4894526"/>
          </a:xfrm>
          <a:custGeom>
            <a:avLst/>
            <a:gdLst/>
            <a:ahLst/>
            <a:cxnLst/>
            <a:rect l="l" t="t" r="r" b="b"/>
            <a:pathLst>
              <a:path w="8577535" h="4894526">
                <a:moveTo>
                  <a:pt x="0" y="0"/>
                </a:moveTo>
                <a:lnTo>
                  <a:pt x="8577535" y="0"/>
                </a:lnTo>
                <a:lnTo>
                  <a:pt x="8577535" y="4894526"/>
                </a:lnTo>
                <a:lnTo>
                  <a:pt x="0" y="4894526"/>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3848994" y="664983"/>
            <a:ext cx="11550837" cy="718416"/>
          </a:xfrm>
          <a:prstGeom prst="rect">
            <a:avLst/>
          </a:prstGeom>
        </p:spPr>
        <p:txBody>
          <a:bodyPr lIns="0" tIns="0" rIns="0" bIns="0" rtlCol="0" anchor="t">
            <a:spAutoFit/>
          </a:bodyPr>
          <a:lstStyle/>
          <a:p>
            <a:pPr algn="l">
              <a:lnSpc>
                <a:spcPts val="5272"/>
              </a:lnSpc>
            </a:pPr>
            <a:r>
              <a:rPr lang="en-US" sz="4545" b="1">
                <a:solidFill>
                  <a:srgbClr val="000000"/>
                </a:solidFill>
                <a:latin typeface="Telegraf Bold"/>
                <a:ea typeface="Telegraf Bold"/>
                <a:cs typeface="Telegraf Bold"/>
                <a:sym typeface="Telegraf Bold"/>
              </a:rPr>
              <a:t>CHECKING FOR  MULTICOLLINEARITY</a:t>
            </a:r>
          </a:p>
        </p:txBody>
      </p:sp>
      <p:sp>
        <p:nvSpPr>
          <p:cNvPr id="4" name="TextBox 4"/>
          <p:cNvSpPr txBox="1"/>
          <p:nvPr/>
        </p:nvSpPr>
        <p:spPr>
          <a:xfrm>
            <a:off x="9624413" y="2285006"/>
            <a:ext cx="8164124" cy="6914527"/>
          </a:xfrm>
          <a:prstGeom prst="rect">
            <a:avLst/>
          </a:prstGeom>
        </p:spPr>
        <p:txBody>
          <a:bodyPr lIns="0" tIns="0" rIns="0" bIns="0" rtlCol="0" anchor="t">
            <a:spAutoFit/>
          </a:bodyPr>
          <a:lstStyle/>
          <a:p>
            <a:pPr algn="l">
              <a:lnSpc>
                <a:spcPts val="4234"/>
              </a:lnSpc>
              <a:spcBef>
                <a:spcPct val="0"/>
              </a:spcBef>
            </a:pPr>
            <a:r>
              <a:rPr lang="en-US" sz="3024">
                <a:solidFill>
                  <a:srgbClr val="000000"/>
                </a:solidFill>
                <a:latin typeface="Canva Sans"/>
                <a:ea typeface="Canva Sans"/>
                <a:cs typeface="Canva Sans"/>
                <a:sym typeface="Canva Sans"/>
              </a:rPr>
              <a:t>No column needs to be removed right now,        because:</a:t>
            </a:r>
          </a:p>
          <a:p>
            <a:pPr algn="l">
              <a:lnSpc>
                <a:spcPts val="4234"/>
              </a:lnSpc>
              <a:spcBef>
                <a:spcPct val="0"/>
              </a:spcBef>
            </a:pPr>
            <a:r>
              <a:rPr lang="en-US" sz="3024" b="1">
                <a:solidFill>
                  <a:srgbClr val="000000"/>
                </a:solidFill>
                <a:latin typeface="Canva Sans Bold"/>
                <a:ea typeface="Canva Sans Bold"/>
                <a:cs typeface="Canva Sans Bold"/>
                <a:sym typeface="Canva Sans Bold"/>
              </a:rPr>
              <a:t>The highest VIF(VARIANCE INFLATION FACTOR) is 5.22</a:t>
            </a:r>
          </a:p>
          <a:p>
            <a:pPr algn="l">
              <a:lnSpc>
                <a:spcPts val="4234"/>
              </a:lnSpc>
              <a:spcBef>
                <a:spcPct val="0"/>
              </a:spcBef>
            </a:pPr>
            <a:endParaRPr lang="en-US" sz="3024" b="1">
              <a:solidFill>
                <a:srgbClr val="000000"/>
              </a:solidFill>
              <a:latin typeface="Canva Sans Bold"/>
              <a:ea typeface="Canva Sans Bold"/>
              <a:cs typeface="Canva Sans Bold"/>
              <a:sym typeface="Canva Sans Bold"/>
            </a:endParaRPr>
          </a:p>
          <a:p>
            <a:pPr algn="ctr">
              <a:lnSpc>
                <a:spcPts val="4234"/>
              </a:lnSpc>
              <a:spcBef>
                <a:spcPct val="0"/>
              </a:spcBef>
            </a:pPr>
            <a:r>
              <a:rPr lang="en-US" sz="3024">
                <a:solidFill>
                  <a:srgbClr val="000000"/>
                </a:solidFill>
                <a:latin typeface="Canva Sans"/>
                <a:ea typeface="Canva Sans"/>
                <a:cs typeface="Canva Sans"/>
                <a:sym typeface="Canva Sans"/>
              </a:rPr>
              <a:t>All features are meaningful and interpretable for predicting Job Satisfaction as :</a:t>
            </a:r>
          </a:p>
          <a:p>
            <a:pPr algn="l">
              <a:lnSpc>
                <a:spcPts val="4234"/>
              </a:lnSpc>
              <a:spcBef>
                <a:spcPct val="0"/>
              </a:spcBef>
            </a:pPr>
            <a:endParaRPr lang="en-US" sz="3024">
              <a:solidFill>
                <a:srgbClr val="000000"/>
              </a:solidFill>
              <a:latin typeface="Canva Sans"/>
              <a:ea typeface="Canva Sans"/>
              <a:cs typeface="Canva Sans"/>
              <a:sym typeface="Canva Sans"/>
            </a:endParaRPr>
          </a:p>
          <a:p>
            <a:pPr algn="l">
              <a:lnSpc>
                <a:spcPts val="4234"/>
              </a:lnSpc>
              <a:spcBef>
                <a:spcPct val="0"/>
              </a:spcBef>
            </a:pPr>
            <a:r>
              <a:rPr lang="en-US" sz="3024">
                <a:solidFill>
                  <a:srgbClr val="000000"/>
                </a:solidFill>
                <a:latin typeface="Canva Sans"/>
                <a:ea typeface="Canva Sans"/>
                <a:cs typeface="Canva Sans"/>
                <a:sym typeface="Canva Sans"/>
              </a:rPr>
              <a:t>VIF &lt; 5 → Acceptable</a:t>
            </a:r>
          </a:p>
          <a:p>
            <a:pPr algn="l">
              <a:lnSpc>
                <a:spcPts val="4234"/>
              </a:lnSpc>
              <a:spcBef>
                <a:spcPct val="0"/>
              </a:spcBef>
            </a:pPr>
            <a:r>
              <a:rPr lang="en-US" sz="3024">
                <a:solidFill>
                  <a:srgbClr val="000000"/>
                </a:solidFill>
                <a:latin typeface="Canva Sans"/>
                <a:ea typeface="Canva Sans"/>
                <a:cs typeface="Canva Sans"/>
                <a:sym typeface="Canva Sans"/>
              </a:rPr>
              <a:t>VIF &gt; 5 → Potential multicollinearity concern</a:t>
            </a:r>
          </a:p>
          <a:p>
            <a:pPr algn="l">
              <a:lnSpc>
                <a:spcPts val="4234"/>
              </a:lnSpc>
              <a:spcBef>
                <a:spcPct val="0"/>
              </a:spcBef>
            </a:pPr>
            <a:r>
              <a:rPr lang="en-US" sz="3024">
                <a:solidFill>
                  <a:srgbClr val="000000"/>
                </a:solidFill>
                <a:latin typeface="Canva Sans"/>
                <a:ea typeface="Canva Sans"/>
                <a:cs typeface="Canva Sans"/>
                <a:sym typeface="Canva Sans"/>
              </a:rPr>
              <a:t>VIF &gt; 10 → Serious concern (consider dropping)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0797" y="-144887"/>
            <a:ext cx="1432640" cy="10678196"/>
            <a:chOff x="0" y="0"/>
            <a:chExt cx="377321" cy="2812364"/>
          </a:xfrm>
        </p:grpSpPr>
        <p:sp>
          <p:nvSpPr>
            <p:cNvPr id="3" name="Freeform 3"/>
            <p:cNvSpPr/>
            <p:nvPr/>
          </p:nvSpPr>
          <p:spPr>
            <a:xfrm>
              <a:off x="0" y="0"/>
              <a:ext cx="377321" cy="2812364"/>
            </a:xfrm>
            <a:custGeom>
              <a:avLst/>
              <a:gdLst/>
              <a:ahLst/>
              <a:cxnLst/>
              <a:rect l="l" t="t" r="r" b="b"/>
              <a:pathLst>
                <a:path w="377321" h="2812364">
                  <a:moveTo>
                    <a:pt x="0" y="0"/>
                  </a:moveTo>
                  <a:lnTo>
                    <a:pt x="377321" y="0"/>
                  </a:lnTo>
                  <a:lnTo>
                    <a:pt x="377321" y="2812364"/>
                  </a:lnTo>
                  <a:lnTo>
                    <a:pt x="0" y="2812364"/>
                  </a:lnTo>
                  <a:close/>
                </a:path>
              </a:pathLst>
            </a:custGeom>
            <a:solidFill>
              <a:srgbClr val="000000"/>
            </a:solidFill>
          </p:spPr>
          <p:txBody>
            <a:bodyPr/>
            <a:lstStyle/>
            <a:p>
              <a:endParaRPr lang="en-US"/>
            </a:p>
          </p:txBody>
        </p:sp>
        <p:sp>
          <p:nvSpPr>
            <p:cNvPr id="4" name="TextBox 4"/>
            <p:cNvSpPr txBox="1"/>
            <p:nvPr/>
          </p:nvSpPr>
          <p:spPr>
            <a:xfrm>
              <a:off x="0" y="-47625"/>
              <a:ext cx="377321" cy="2859989"/>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3203674" y="0"/>
            <a:ext cx="6251644" cy="11950242"/>
            <a:chOff x="0" y="0"/>
            <a:chExt cx="1646524" cy="3147389"/>
          </a:xfrm>
        </p:grpSpPr>
        <p:sp>
          <p:nvSpPr>
            <p:cNvPr id="6" name="Freeform 6"/>
            <p:cNvSpPr/>
            <p:nvPr/>
          </p:nvSpPr>
          <p:spPr>
            <a:xfrm>
              <a:off x="0" y="0"/>
              <a:ext cx="1646524" cy="3147389"/>
            </a:xfrm>
            <a:custGeom>
              <a:avLst/>
              <a:gdLst/>
              <a:ahLst/>
              <a:cxnLst/>
              <a:rect l="l" t="t" r="r" b="b"/>
              <a:pathLst>
                <a:path w="1646524" h="3147389">
                  <a:moveTo>
                    <a:pt x="0" y="0"/>
                  </a:moveTo>
                  <a:lnTo>
                    <a:pt x="1646524" y="0"/>
                  </a:lnTo>
                  <a:lnTo>
                    <a:pt x="1646524" y="3147389"/>
                  </a:lnTo>
                  <a:lnTo>
                    <a:pt x="0" y="3147389"/>
                  </a:lnTo>
                  <a:close/>
                </a:path>
              </a:pathLst>
            </a:custGeom>
            <a:solidFill>
              <a:srgbClr val="EAA416"/>
            </a:solidFill>
          </p:spPr>
          <p:txBody>
            <a:bodyPr/>
            <a:lstStyle/>
            <a:p>
              <a:endParaRPr lang="en-US"/>
            </a:p>
          </p:txBody>
        </p:sp>
        <p:sp>
          <p:nvSpPr>
            <p:cNvPr id="7" name="TextBox 7"/>
            <p:cNvSpPr txBox="1"/>
            <p:nvPr/>
          </p:nvSpPr>
          <p:spPr>
            <a:xfrm>
              <a:off x="0" y="-47625"/>
              <a:ext cx="1646524" cy="3195014"/>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5095253" y="3634020"/>
            <a:ext cx="3192747" cy="696599"/>
          </a:xfrm>
          <a:custGeom>
            <a:avLst/>
            <a:gdLst/>
            <a:ahLst/>
            <a:cxnLst/>
            <a:rect l="l" t="t" r="r" b="b"/>
            <a:pathLst>
              <a:path w="3192747" h="696599">
                <a:moveTo>
                  <a:pt x="0" y="0"/>
                </a:moveTo>
                <a:lnTo>
                  <a:pt x="3192747" y="0"/>
                </a:lnTo>
                <a:lnTo>
                  <a:pt x="3192747" y="696599"/>
                </a:lnTo>
                <a:lnTo>
                  <a:pt x="0" y="69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18183" y="175811"/>
            <a:ext cx="12620205" cy="6893787"/>
          </a:xfrm>
          <a:custGeom>
            <a:avLst/>
            <a:gdLst/>
            <a:ahLst/>
            <a:cxnLst/>
            <a:rect l="l" t="t" r="r" b="b"/>
            <a:pathLst>
              <a:path w="12620205" h="6893787">
                <a:moveTo>
                  <a:pt x="0" y="0"/>
                </a:moveTo>
                <a:lnTo>
                  <a:pt x="12620205" y="0"/>
                </a:lnTo>
                <a:lnTo>
                  <a:pt x="12620205" y="6893788"/>
                </a:lnTo>
                <a:lnTo>
                  <a:pt x="0" y="6893788"/>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10" name="Freeform 10"/>
          <p:cNvSpPr/>
          <p:nvPr/>
        </p:nvSpPr>
        <p:spPr>
          <a:xfrm>
            <a:off x="1537129" y="7367039"/>
            <a:ext cx="11301259" cy="2627543"/>
          </a:xfrm>
          <a:custGeom>
            <a:avLst/>
            <a:gdLst/>
            <a:ahLst/>
            <a:cxnLst/>
            <a:rect l="l" t="t" r="r" b="b"/>
            <a:pathLst>
              <a:path w="11301259" h="2627543">
                <a:moveTo>
                  <a:pt x="0" y="0"/>
                </a:moveTo>
                <a:lnTo>
                  <a:pt x="11301259" y="0"/>
                </a:lnTo>
                <a:lnTo>
                  <a:pt x="11301259" y="2627542"/>
                </a:lnTo>
                <a:lnTo>
                  <a:pt x="0" y="2627542"/>
                </a:lnTo>
                <a:lnTo>
                  <a:pt x="0" y="0"/>
                </a:lnTo>
                <a:close/>
              </a:path>
            </a:pathLst>
          </a:custGeom>
          <a:blipFill>
            <a:blip r:embed="rId5"/>
            <a:stretch>
              <a:fillRect/>
            </a:stretch>
          </a:blipFill>
          <a:ln w="38100" cap="sq">
            <a:solidFill>
              <a:srgbClr val="000000"/>
            </a:solidFill>
            <a:prstDash val="solid"/>
            <a:miter/>
          </a:ln>
        </p:spPr>
        <p:txBody>
          <a:bodyPr/>
          <a:lstStyle/>
          <a:p>
            <a:endParaRPr lang="en-US"/>
          </a:p>
        </p:txBody>
      </p:sp>
      <p:sp>
        <p:nvSpPr>
          <p:cNvPr id="11" name="TextBox 11"/>
          <p:cNvSpPr txBox="1"/>
          <p:nvPr/>
        </p:nvSpPr>
        <p:spPr>
          <a:xfrm>
            <a:off x="13793629" y="309161"/>
            <a:ext cx="5432862" cy="2920492"/>
          </a:xfrm>
          <a:prstGeom prst="rect">
            <a:avLst/>
          </a:prstGeom>
        </p:spPr>
        <p:txBody>
          <a:bodyPr lIns="0" tIns="0" rIns="0" bIns="0" rtlCol="0" anchor="t">
            <a:spAutoFit/>
          </a:bodyPr>
          <a:lstStyle/>
          <a:p>
            <a:pPr algn="l">
              <a:lnSpc>
                <a:spcPts val="5684"/>
              </a:lnSpc>
            </a:pPr>
            <a:r>
              <a:rPr lang="en-US" sz="4900" b="1">
                <a:solidFill>
                  <a:srgbClr val="000000"/>
                </a:solidFill>
                <a:latin typeface="Telegraf Bold"/>
                <a:ea typeface="Telegraf Bold"/>
                <a:cs typeface="Telegraf Bold"/>
                <a:sym typeface="Telegraf Bold"/>
              </a:rPr>
              <a:t>RUNNING MUPTIPLE LINEAR REGRESSION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0797" y="-144887"/>
            <a:ext cx="1432640" cy="10678196"/>
            <a:chOff x="0" y="0"/>
            <a:chExt cx="377321" cy="2812364"/>
          </a:xfrm>
        </p:grpSpPr>
        <p:sp>
          <p:nvSpPr>
            <p:cNvPr id="3" name="Freeform 3"/>
            <p:cNvSpPr/>
            <p:nvPr/>
          </p:nvSpPr>
          <p:spPr>
            <a:xfrm>
              <a:off x="0" y="0"/>
              <a:ext cx="377321" cy="2812364"/>
            </a:xfrm>
            <a:custGeom>
              <a:avLst/>
              <a:gdLst/>
              <a:ahLst/>
              <a:cxnLst/>
              <a:rect l="l" t="t" r="r" b="b"/>
              <a:pathLst>
                <a:path w="377321" h="2812364">
                  <a:moveTo>
                    <a:pt x="0" y="0"/>
                  </a:moveTo>
                  <a:lnTo>
                    <a:pt x="377321" y="0"/>
                  </a:lnTo>
                  <a:lnTo>
                    <a:pt x="377321" y="2812364"/>
                  </a:lnTo>
                  <a:lnTo>
                    <a:pt x="0" y="2812364"/>
                  </a:lnTo>
                  <a:close/>
                </a:path>
              </a:pathLst>
            </a:custGeom>
            <a:solidFill>
              <a:srgbClr val="000000"/>
            </a:solidFill>
          </p:spPr>
          <p:txBody>
            <a:bodyPr/>
            <a:lstStyle/>
            <a:p>
              <a:endParaRPr lang="en-US"/>
            </a:p>
          </p:txBody>
        </p:sp>
        <p:sp>
          <p:nvSpPr>
            <p:cNvPr id="4" name="TextBox 4"/>
            <p:cNvSpPr txBox="1"/>
            <p:nvPr/>
          </p:nvSpPr>
          <p:spPr>
            <a:xfrm>
              <a:off x="0" y="-47625"/>
              <a:ext cx="377321" cy="2859989"/>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260797" y="-144887"/>
            <a:ext cx="20237328" cy="1910567"/>
            <a:chOff x="0" y="0"/>
            <a:chExt cx="5329996" cy="503195"/>
          </a:xfrm>
        </p:grpSpPr>
        <p:sp>
          <p:nvSpPr>
            <p:cNvPr id="6" name="Freeform 6"/>
            <p:cNvSpPr/>
            <p:nvPr/>
          </p:nvSpPr>
          <p:spPr>
            <a:xfrm>
              <a:off x="0" y="0"/>
              <a:ext cx="5329996" cy="503195"/>
            </a:xfrm>
            <a:custGeom>
              <a:avLst/>
              <a:gdLst/>
              <a:ahLst/>
              <a:cxnLst/>
              <a:rect l="l" t="t" r="r" b="b"/>
              <a:pathLst>
                <a:path w="5329996" h="503195">
                  <a:moveTo>
                    <a:pt x="0" y="0"/>
                  </a:moveTo>
                  <a:lnTo>
                    <a:pt x="5329996" y="0"/>
                  </a:lnTo>
                  <a:lnTo>
                    <a:pt x="5329996" y="503195"/>
                  </a:lnTo>
                  <a:lnTo>
                    <a:pt x="0" y="503195"/>
                  </a:lnTo>
                  <a:close/>
                </a:path>
              </a:pathLst>
            </a:custGeom>
            <a:solidFill>
              <a:srgbClr val="EAA416"/>
            </a:solidFill>
          </p:spPr>
          <p:txBody>
            <a:bodyPr/>
            <a:lstStyle/>
            <a:p>
              <a:endParaRPr lang="en-US"/>
            </a:p>
          </p:txBody>
        </p:sp>
        <p:sp>
          <p:nvSpPr>
            <p:cNvPr id="7" name="TextBox 7"/>
            <p:cNvSpPr txBox="1"/>
            <p:nvPr/>
          </p:nvSpPr>
          <p:spPr>
            <a:xfrm>
              <a:off x="0" y="-47625"/>
              <a:ext cx="5329996" cy="550820"/>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7259300" y="1951387"/>
            <a:ext cx="1145334" cy="181109"/>
            <a:chOff x="0" y="0"/>
            <a:chExt cx="301652" cy="47700"/>
          </a:xfrm>
        </p:grpSpPr>
        <p:sp>
          <p:nvSpPr>
            <p:cNvPr id="9" name="Freeform 9"/>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10" name="TextBox 10"/>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11" name="Freeform 11"/>
          <p:cNvSpPr/>
          <p:nvPr/>
        </p:nvSpPr>
        <p:spPr>
          <a:xfrm>
            <a:off x="15211888" y="462097"/>
            <a:ext cx="3192747" cy="696599"/>
          </a:xfrm>
          <a:custGeom>
            <a:avLst/>
            <a:gdLst/>
            <a:ahLst/>
            <a:cxnLst/>
            <a:rect l="l" t="t" r="r" b="b"/>
            <a:pathLst>
              <a:path w="3192747" h="696599">
                <a:moveTo>
                  <a:pt x="0" y="0"/>
                </a:moveTo>
                <a:lnTo>
                  <a:pt x="3192746" y="0"/>
                </a:lnTo>
                <a:lnTo>
                  <a:pt x="3192746" y="696599"/>
                </a:lnTo>
                <a:lnTo>
                  <a:pt x="0" y="69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329734" y="2699159"/>
            <a:ext cx="10503870" cy="6197283"/>
          </a:xfrm>
          <a:custGeom>
            <a:avLst/>
            <a:gdLst/>
            <a:ahLst/>
            <a:cxnLst/>
            <a:rect l="l" t="t" r="r" b="b"/>
            <a:pathLst>
              <a:path w="10503870" h="6197283">
                <a:moveTo>
                  <a:pt x="0" y="0"/>
                </a:moveTo>
                <a:lnTo>
                  <a:pt x="10503870" y="0"/>
                </a:lnTo>
                <a:lnTo>
                  <a:pt x="10503870" y="6197284"/>
                </a:lnTo>
                <a:lnTo>
                  <a:pt x="0" y="6197284"/>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13" name="TextBox 13"/>
          <p:cNvSpPr txBox="1"/>
          <p:nvPr/>
        </p:nvSpPr>
        <p:spPr>
          <a:xfrm>
            <a:off x="4286660" y="620966"/>
            <a:ext cx="10354368" cy="777367"/>
          </a:xfrm>
          <a:prstGeom prst="rect">
            <a:avLst/>
          </a:prstGeom>
        </p:spPr>
        <p:txBody>
          <a:bodyPr lIns="0" tIns="0" rIns="0" bIns="0" rtlCol="0" anchor="t">
            <a:spAutoFit/>
          </a:bodyPr>
          <a:lstStyle/>
          <a:p>
            <a:pPr algn="l">
              <a:lnSpc>
                <a:spcPts val="5684"/>
              </a:lnSpc>
            </a:pPr>
            <a:r>
              <a:rPr lang="en-US" sz="4900" b="1">
                <a:solidFill>
                  <a:srgbClr val="000000"/>
                </a:solidFill>
                <a:latin typeface="Telegraf Bold"/>
                <a:ea typeface="Telegraf Bold"/>
                <a:cs typeface="Telegraf Bold"/>
                <a:sym typeface="Telegraf Bold"/>
              </a:rPr>
              <a:t>STEP BY STEP REGRESSION</a:t>
            </a:r>
          </a:p>
        </p:txBody>
      </p:sp>
      <p:sp>
        <p:nvSpPr>
          <p:cNvPr id="14" name="TextBox 14"/>
          <p:cNvSpPr txBox="1"/>
          <p:nvPr/>
        </p:nvSpPr>
        <p:spPr>
          <a:xfrm>
            <a:off x="11277478" y="3534184"/>
            <a:ext cx="6727100" cy="3104761"/>
          </a:xfrm>
          <a:prstGeom prst="rect">
            <a:avLst/>
          </a:prstGeom>
        </p:spPr>
        <p:txBody>
          <a:bodyPr lIns="0" tIns="0" rIns="0" bIns="0" rtlCol="0" anchor="t">
            <a:spAutoFit/>
          </a:bodyPr>
          <a:lstStyle/>
          <a:p>
            <a:pPr algn="l">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R-squared = 0.894 </a:t>
            </a:r>
            <a:r>
              <a:rPr lang="en-US" sz="2499" dirty="0">
                <a:solidFill>
                  <a:srgbClr val="000000"/>
                </a:solidFill>
                <a:latin typeface="Times New Roman"/>
                <a:ea typeface="Times New Roman"/>
                <a:cs typeface="Times New Roman"/>
                <a:sym typeface="Times New Roman"/>
              </a:rPr>
              <a:t>(Model explains 89.4% of the variation in Job Satisfaction which is </a:t>
            </a:r>
            <a:r>
              <a:rPr lang="en-US" sz="2499" b="1" dirty="0">
                <a:solidFill>
                  <a:srgbClr val="000000"/>
                </a:solidFill>
                <a:latin typeface="Times New Roman Bold"/>
                <a:ea typeface="Times New Roman Bold"/>
                <a:cs typeface="Times New Roman Bold"/>
                <a:sym typeface="Times New Roman Bold"/>
              </a:rPr>
              <a:t>high</a:t>
            </a:r>
            <a:r>
              <a:rPr lang="en-US" sz="2499" dirty="0">
                <a:solidFill>
                  <a:srgbClr val="000000"/>
                </a:solidFill>
                <a:latin typeface="Times New Roman"/>
                <a:ea typeface="Times New Roman"/>
                <a:cs typeface="Times New Roman"/>
                <a:sym typeface="Times New Roman"/>
              </a:rPr>
              <a:t>)</a:t>
            </a:r>
          </a:p>
          <a:p>
            <a:pPr algn="l">
              <a:lnSpc>
                <a:spcPts val="3499"/>
              </a:lnSpc>
              <a:spcBef>
                <a:spcPct val="0"/>
              </a:spcBef>
            </a:pPr>
            <a:endParaRPr lang="en-US" sz="2499" dirty="0">
              <a:solidFill>
                <a:srgbClr val="000000"/>
              </a:solidFill>
              <a:latin typeface="Times New Roman"/>
              <a:ea typeface="Times New Roman"/>
              <a:cs typeface="Times New Roman"/>
              <a:sym typeface="Times New Roman"/>
            </a:endParaRPr>
          </a:p>
          <a:p>
            <a:pPr algn="l">
              <a:lnSpc>
                <a:spcPts val="3499"/>
              </a:lnSpc>
              <a:spcBef>
                <a:spcPct val="0"/>
              </a:spcBef>
            </a:pPr>
            <a:endParaRPr lang="en-US" sz="2499" b="1" dirty="0">
              <a:solidFill>
                <a:srgbClr val="000000"/>
              </a:solidFill>
              <a:latin typeface="Times New Roman Bold"/>
              <a:ea typeface="Times New Roman Bold"/>
              <a:cs typeface="Times New Roman Bold"/>
              <a:sym typeface="Times New Roman Bold"/>
            </a:endParaRPr>
          </a:p>
          <a:p>
            <a:pPr algn="l">
              <a:lnSpc>
                <a:spcPts val="3499"/>
              </a:lnSpc>
              <a:spcBef>
                <a:spcPct val="0"/>
              </a:spcBef>
            </a:pPr>
            <a:r>
              <a:rPr lang="en-US" sz="2499" dirty="0">
                <a:solidFill>
                  <a:srgbClr val="000000"/>
                </a:solidFill>
                <a:latin typeface="Times New Roman"/>
                <a:ea typeface="Times New Roman"/>
                <a:cs typeface="Times New Roman"/>
                <a:sym typeface="Times New Roman"/>
              </a:rPr>
              <a:t>The model shows that </a:t>
            </a:r>
            <a:r>
              <a:rPr lang="en-US" sz="2499" b="1" dirty="0">
                <a:solidFill>
                  <a:srgbClr val="000000"/>
                </a:solidFill>
                <a:latin typeface="Times New Roman Bold"/>
                <a:ea typeface="Times New Roman Bold"/>
                <a:cs typeface="Times New Roman Bold"/>
                <a:sym typeface="Times New Roman Bold"/>
              </a:rPr>
              <a:t>Work Environment</a:t>
            </a:r>
            <a:r>
              <a:rPr lang="en-US" sz="2499" dirty="0">
                <a:solidFill>
                  <a:srgbClr val="000000"/>
                </a:solidFill>
                <a:latin typeface="Times New Roman"/>
                <a:ea typeface="Times New Roman"/>
                <a:cs typeface="Times New Roman"/>
                <a:sym typeface="Times New Roman"/>
              </a:rPr>
              <a:t> and </a:t>
            </a:r>
            <a:r>
              <a:rPr lang="en-US" sz="2499" b="1" dirty="0">
                <a:solidFill>
                  <a:srgbClr val="000000"/>
                </a:solidFill>
                <a:latin typeface="Times New Roman Bold"/>
                <a:ea typeface="Times New Roman Bold"/>
                <a:cs typeface="Times New Roman Bold"/>
                <a:sym typeface="Times New Roman Bold"/>
              </a:rPr>
              <a:t>Relationship with Supervisor</a:t>
            </a:r>
            <a:r>
              <a:rPr lang="en-US" sz="2499" dirty="0">
                <a:solidFill>
                  <a:srgbClr val="000000"/>
                </a:solidFill>
                <a:latin typeface="Times New Roman"/>
                <a:ea typeface="Times New Roman"/>
                <a:cs typeface="Times New Roman"/>
                <a:sym typeface="Times New Roman"/>
              </a:rPr>
              <a:t> are both significant predictors of job satisfaction.</a:t>
            </a:r>
          </a:p>
        </p:txBody>
      </p:sp>
      <p:sp>
        <p:nvSpPr>
          <p:cNvPr id="15" name="TextBox 15"/>
          <p:cNvSpPr txBox="1"/>
          <p:nvPr/>
        </p:nvSpPr>
        <p:spPr>
          <a:xfrm>
            <a:off x="13377362" y="2805689"/>
            <a:ext cx="2777037" cy="432811"/>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0000"/>
                </a:solidFill>
                <a:latin typeface="Times New Roman Bold"/>
                <a:ea typeface="Times New Roman Bold"/>
                <a:cs typeface="Times New Roman Bold"/>
                <a:sym typeface="Times New Roman Bold"/>
              </a:rPr>
              <a:t>✅ MODEL FIT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96" b="-9296"/>
            </a:stretch>
          </a:blipFill>
        </p:spPr>
        <p:txBody>
          <a:bodyPr/>
          <a:lstStyle/>
          <a:p>
            <a:endParaRPr lang="en-US"/>
          </a:p>
        </p:txBody>
      </p:sp>
      <p:graphicFrame>
        <p:nvGraphicFramePr>
          <p:cNvPr id="3" name="Table 3"/>
          <p:cNvGraphicFramePr>
            <a:graphicFrameLocks noGrp="1"/>
          </p:cNvGraphicFramePr>
          <p:nvPr/>
        </p:nvGraphicFramePr>
        <p:xfrm>
          <a:off x="707579" y="1914525"/>
          <a:ext cx="16928429" cy="3228974"/>
        </p:xfrm>
        <a:graphic>
          <a:graphicData uri="http://schemas.openxmlformats.org/drawingml/2006/table">
            <a:tbl>
              <a:tblPr/>
              <a:tblGrid>
                <a:gridCol w="5342861">
                  <a:extLst>
                    <a:ext uri="{9D8B030D-6E8A-4147-A177-3AD203B41FA5}">
                      <a16:colId xmlns:a16="http://schemas.microsoft.com/office/drawing/2014/main" val="20000"/>
                    </a:ext>
                  </a:extLst>
                </a:gridCol>
                <a:gridCol w="1824736">
                  <a:extLst>
                    <a:ext uri="{9D8B030D-6E8A-4147-A177-3AD203B41FA5}">
                      <a16:colId xmlns:a16="http://schemas.microsoft.com/office/drawing/2014/main" val="20001"/>
                    </a:ext>
                  </a:extLst>
                </a:gridCol>
                <a:gridCol w="1824736">
                  <a:extLst>
                    <a:ext uri="{9D8B030D-6E8A-4147-A177-3AD203B41FA5}">
                      <a16:colId xmlns:a16="http://schemas.microsoft.com/office/drawing/2014/main" val="20002"/>
                    </a:ext>
                  </a:extLst>
                </a:gridCol>
                <a:gridCol w="7936096">
                  <a:extLst>
                    <a:ext uri="{9D8B030D-6E8A-4147-A177-3AD203B41FA5}">
                      <a16:colId xmlns:a16="http://schemas.microsoft.com/office/drawing/2014/main" val="20003"/>
                    </a:ext>
                  </a:extLst>
                </a:gridCol>
              </a:tblGrid>
              <a:tr h="490112">
                <a:tc>
                  <a:txBody>
                    <a:bodyPr/>
                    <a:lstStyle/>
                    <a:p>
                      <a:pPr algn="ctr">
                        <a:lnSpc>
                          <a:spcPts val="3360"/>
                        </a:lnSpc>
                        <a:defRPr/>
                      </a:pPr>
                      <a:r>
                        <a:rPr lang="en-US" sz="2400" b="1">
                          <a:solidFill>
                            <a:srgbClr val="FFFFFF"/>
                          </a:solidFill>
                          <a:latin typeface="DM Sans Bold"/>
                          <a:ea typeface="DM Sans Bold"/>
                          <a:cs typeface="DM Sans Bold"/>
                          <a:sym typeface="DM Sans Bold"/>
                        </a:rPr>
                        <a:t>Variable</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b="1">
                          <a:solidFill>
                            <a:srgbClr val="FFFFFF"/>
                          </a:solidFill>
                          <a:latin typeface="DM Sans Bold"/>
                          <a:ea typeface="DM Sans Bold"/>
                          <a:cs typeface="DM Sans Bold"/>
                          <a:sym typeface="DM Sans Bold"/>
                        </a:rPr>
                        <a:t>Coefficient</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b="1">
                          <a:solidFill>
                            <a:srgbClr val="FFFFFF"/>
                          </a:solidFill>
                          <a:latin typeface="DM Sans Bold"/>
                          <a:ea typeface="DM Sans Bold"/>
                          <a:cs typeface="DM Sans Bold"/>
                          <a:sym typeface="DM Sans Bold"/>
                        </a:rPr>
                        <a:t>p-value</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b="1">
                          <a:solidFill>
                            <a:srgbClr val="FFFFFF"/>
                          </a:solidFill>
                          <a:latin typeface="DM Sans Bold"/>
                          <a:ea typeface="DM Sans Bold"/>
                          <a:cs typeface="DM Sans Bold"/>
                          <a:sym typeface="DM Sans Bold"/>
                        </a:rPr>
                        <a:t>Interpretation</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12954">
                <a:tc>
                  <a:txBody>
                    <a:bodyPr/>
                    <a:lstStyle/>
                    <a:p>
                      <a:pPr algn="ctr">
                        <a:lnSpc>
                          <a:spcPts val="3360"/>
                        </a:lnSpc>
                        <a:defRPr/>
                      </a:pPr>
                      <a:r>
                        <a:rPr lang="en-US" sz="2400" b="1">
                          <a:solidFill>
                            <a:srgbClr val="FFFFFF"/>
                          </a:solidFill>
                          <a:latin typeface="DM Sans Bold"/>
                          <a:ea typeface="DM Sans Bold"/>
                          <a:cs typeface="DM Sans Bold"/>
                          <a:sym typeface="DM Sans Bold"/>
                        </a:rPr>
                        <a:t>Overall Quality of Work Environment</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+5.79</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0.001</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DM Sans"/>
                          <a:ea typeface="DM Sans"/>
                          <a:cs typeface="DM Sans"/>
                          <a:sym typeface="DM Sans"/>
                        </a:rPr>
                        <a:t> A unit improvement in the work environment increases job satisfaction by ~5.79 units. </a:t>
                      </a:r>
                      <a:r>
                        <a:rPr lang="en-US" sz="2400" b="1">
                          <a:solidFill>
                            <a:srgbClr val="FFFFFF"/>
                          </a:solidFill>
                          <a:latin typeface="DM Sans Bold"/>
                          <a:ea typeface="DM Sans Bold"/>
                          <a:cs typeface="DM Sans Bold"/>
                          <a:sym typeface="DM Sans Bold"/>
                        </a:rPr>
                        <a:t>Strongest predictor</a:t>
                      </a:r>
                      <a:r>
                        <a:rPr lang="en-US" sz="2400">
                          <a:solidFill>
                            <a:srgbClr val="FFFFFF"/>
                          </a:solidFill>
                          <a:latin typeface="DM Sans"/>
                          <a:ea typeface="DM Sans"/>
                          <a:cs typeface="DM Sans"/>
                          <a:sym typeface="DM Sans"/>
                        </a:rPr>
                        <a:t>.</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12954">
                <a:tc>
                  <a:txBody>
                    <a:bodyPr/>
                    <a:lstStyle/>
                    <a:p>
                      <a:pPr algn="ctr">
                        <a:lnSpc>
                          <a:spcPts val="3360"/>
                        </a:lnSpc>
                        <a:defRPr/>
                      </a:pPr>
                      <a:r>
                        <a:rPr lang="en-US" sz="2400" b="1">
                          <a:solidFill>
                            <a:srgbClr val="FFFFFF"/>
                          </a:solidFill>
                          <a:latin typeface="DM Sans Bold"/>
                          <a:ea typeface="DM Sans Bold"/>
                          <a:cs typeface="DM Sans Bold"/>
                          <a:sym typeface="DM Sans Bold"/>
                        </a:rPr>
                        <a:t>Relationship with Supervisor</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+7.05</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0.032</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DM Sans"/>
                          <a:ea typeface="DM Sans"/>
                          <a:cs typeface="DM Sans"/>
                          <a:sym typeface="DM Sans"/>
                        </a:rPr>
                        <a:t> Also </a:t>
                      </a:r>
                      <a:r>
                        <a:rPr lang="en-US" sz="2400" b="1">
                          <a:solidFill>
                            <a:srgbClr val="FFFFFF"/>
                          </a:solidFill>
                          <a:latin typeface="DM Sans Bold"/>
                          <a:ea typeface="DM Sans Bold"/>
                          <a:cs typeface="DM Sans Bold"/>
                          <a:sym typeface="DM Sans Bold"/>
                        </a:rPr>
                        <a:t>significant.</a:t>
                      </a:r>
                      <a:r>
                        <a:rPr lang="en-US" sz="2400">
                          <a:solidFill>
                            <a:srgbClr val="FFFFFF"/>
                          </a:solidFill>
                          <a:latin typeface="DM Sans"/>
                          <a:ea typeface="DM Sans"/>
                          <a:cs typeface="DM Sans"/>
                          <a:sym typeface="DM Sans"/>
                        </a:rPr>
                        <a:t> Better supervisor relationship leads to ~7.05 unit  increase in job satisfaction.</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12954">
                <a:tc>
                  <a:txBody>
                    <a:bodyPr/>
                    <a:lstStyle/>
                    <a:p>
                      <a:pPr algn="ctr">
                        <a:lnSpc>
                          <a:spcPts val="3360"/>
                        </a:lnSpc>
                        <a:defRPr/>
                      </a:pPr>
                      <a:r>
                        <a:rPr lang="en-US" sz="2400" b="1">
                          <a:solidFill>
                            <a:srgbClr val="FFFFFF"/>
                          </a:solidFill>
                          <a:latin typeface="DM Sans Bold"/>
                          <a:ea typeface="DM Sans Bold"/>
                          <a:cs typeface="DM Sans Bold"/>
                          <a:sym typeface="DM Sans Bold"/>
                        </a:rPr>
                        <a:t>Intercept (const)</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4.94</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3360"/>
                        </a:lnSpc>
                        <a:defRPr/>
                      </a:pPr>
                      <a:r>
                        <a:rPr lang="en-US" sz="2400">
                          <a:solidFill>
                            <a:srgbClr val="FFFFFF"/>
                          </a:solidFill>
                          <a:latin typeface="DM Sans"/>
                          <a:ea typeface="DM Sans"/>
                          <a:cs typeface="DM Sans"/>
                          <a:sym typeface="DM Sans"/>
                        </a:rPr>
                        <a:t>0.380</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60"/>
                        </a:lnSpc>
                        <a:defRPr/>
                      </a:pPr>
                      <a:r>
                        <a:rPr lang="en-US" sz="2400" b="1">
                          <a:solidFill>
                            <a:srgbClr val="FFFFFF"/>
                          </a:solidFill>
                          <a:latin typeface="DM Sans Bold"/>
                          <a:ea typeface="DM Sans Bold"/>
                          <a:cs typeface="DM Sans Bold"/>
                          <a:sym typeface="DM Sans Bold"/>
                        </a:rPr>
                        <a:t> Not statistically significant</a:t>
                      </a:r>
                      <a:r>
                        <a:rPr lang="en-US" sz="2400">
                          <a:solidFill>
                            <a:srgbClr val="FFFFFF"/>
                          </a:solidFill>
                          <a:latin typeface="DM Sans"/>
                          <a:ea typeface="DM Sans"/>
                          <a:cs typeface="DM Sans"/>
                          <a:sym typeface="DM Sans"/>
                        </a:rPr>
                        <a:t>; represents base satisfaction level when predictors = 0.</a:t>
                      </a:r>
                      <a:endParaRPr lang="en-US" sz="1100"/>
                    </a:p>
                  </a:txBody>
                  <a:tcPr marL="0" marR="0" marT="0"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651991" y="5910842"/>
            <a:ext cx="16984018" cy="3071059"/>
            <a:chOff x="0" y="0"/>
            <a:chExt cx="4473157" cy="808839"/>
          </a:xfrm>
        </p:grpSpPr>
        <p:sp>
          <p:nvSpPr>
            <p:cNvPr id="5" name="Freeform 5"/>
            <p:cNvSpPr/>
            <p:nvPr/>
          </p:nvSpPr>
          <p:spPr>
            <a:xfrm>
              <a:off x="0" y="0"/>
              <a:ext cx="4473157" cy="808839"/>
            </a:xfrm>
            <a:custGeom>
              <a:avLst/>
              <a:gdLst/>
              <a:ahLst/>
              <a:cxnLst/>
              <a:rect l="l" t="t" r="r" b="b"/>
              <a:pathLst>
                <a:path w="4473157" h="808839">
                  <a:moveTo>
                    <a:pt x="0" y="0"/>
                  </a:moveTo>
                  <a:lnTo>
                    <a:pt x="4473157" y="0"/>
                  </a:lnTo>
                  <a:lnTo>
                    <a:pt x="4473157" y="808839"/>
                  </a:lnTo>
                  <a:lnTo>
                    <a:pt x="0" y="808839"/>
                  </a:lnTo>
                  <a:close/>
                </a:path>
              </a:pathLst>
            </a:custGeom>
            <a:solidFill>
              <a:srgbClr val="FFFFFF"/>
            </a:solidFill>
          </p:spPr>
          <p:txBody>
            <a:bodyPr/>
            <a:lstStyle/>
            <a:p>
              <a:endParaRPr lang="en-US"/>
            </a:p>
          </p:txBody>
        </p:sp>
        <p:sp>
          <p:nvSpPr>
            <p:cNvPr id="6" name="TextBox 6"/>
            <p:cNvSpPr txBox="1"/>
            <p:nvPr/>
          </p:nvSpPr>
          <p:spPr>
            <a:xfrm>
              <a:off x="0" y="-47625"/>
              <a:ext cx="4473157" cy="856464"/>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1035812" y="6125571"/>
            <a:ext cx="16600197" cy="2547733"/>
          </a:xfrm>
          <a:prstGeom prst="rect">
            <a:avLst/>
          </a:prstGeom>
        </p:spPr>
        <p:txBody>
          <a:bodyPr lIns="0" tIns="0" rIns="0" bIns="0" rtlCol="0" anchor="t">
            <a:spAutoFit/>
          </a:bodyPr>
          <a:lstStyle/>
          <a:p>
            <a:pPr algn="ctr">
              <a:lnSpc>
                <a:spcPts val="3423"/>
              </a:lnSpc>
              <a:spcBef>
                <a:spcPct val="0"/>
              </a:spcBef>
            </a:pPr>
            <a:r>
              <a:rPr lang="en-US" sz="2445" b="1" u="sng">
                <a:solidFill>
                  <a:srgbClr val="0D0D0D"/>
                </a:solidFill>
                <a:latin typeface="Canva Sans Bold"/>
                <a:ea typeface="Canva Sans Bold"/>
                <a:cs typeface="Canva Sans Bold"/>
                <a:sym typeface="Canva Sans Bold"/>
              </a:rPr>
              <a:t>REGRESSION EQUATION</a:t>
            </a:r>
          </a:p>
          <a:p>
            <a:pPr algn="l">
              <a:lnSpc>
                <a:spcPts val="3423"/>
              </a:lnSpc>
              <a:spcBef>
                <a:spcPct val="0"/>
              </a:spcBef>
            </a:pPr>
            <a:endParaRPr lang="en-US" sz="2445" b="1" u="sng">
              <a:solidFill>
                <a:srgbClr val="0D0D0D"/>
              </a:solidFill>
              <a:latin typeface="Canva Sans Bold"/>
              <a:ea typeface="Canva Sans Bold"/>
              <a:cs typeface="Canva Sans Bold"/>
              <a:sym typeface="Canva Sans Bold"/>
            </a:endParaRPr>
          </a:p>
          <a:p>
            <a:pPr algn="ctr">
              <a:lnSpc>
                <a:spcPts val="3423"/>
              </a:lnSpc>
              <a:spcBef>
                <a:spcPct val="0"/>
              </a:spcBef>
            </a:pPr>
            <a:r>
              <a:rPr lang="en-US" sz="2445" b="1">
                <a:solidFill>
                  <a:srgbClr val="0D0D0D"/>
                </a:solidFill>
                <a:latin typeface="Canva Sans Bold"/>
                <a:ea typeface="Canva Sans Bold"/>
                <a:cs typeface="Canva Sans Bold"/>
                <a:sym typeface="Canva Sans Bold"/>
              </a:rPr>
              <a:t>Job Satisfaction</a:t>
            </a:r>
            <a:r>
              <a:rPr lang="en-US" sz="2445">
                <a:solidFill>
                  <a:srgbClr val="0D0D0D"/>
                </a:solidFill>
                <a:latin typeface="Canva Sans"/>
                <a:ea typeface="Canva Sans"/>
                <a:cs typeface="Canva Sans"/>
                <a:sym typeface="Canva Sans"/>
              </a:rPr>
              <a:t> = 4.39 + 5.79 * (Overall Quality of Work Environment) + 7.05 * (Relationship with Supervisor)</a:t>
            </a:r>
          </a:p>
          <a:p>
            <a:pPr algn="l">
              <a:lnSpc>
                <a:spcPts val="3423"/>
              </a:lnSpc>
              <a:spcBef>
                <a:spcPct val="0"/>
              </a:spcBef>
            </a:pPr>
            <a:endParaRPr lang="en-US" sz="2445">
              <a:solidFill>
                <a:srgbClr val="0D0D0D"/>
              </a:solidFill>
              <a:latin typeface="Canva Sans"/>
              <a:ea typeface="Canva Sans"/>
              <a:cs typeface="Canva Sans"/>
              <a:sym typeface="Canva Sans"/>
            </a:endParaRPr>
          </a:p>
          <a:p>
            <a:pPr algn="l">
              <a:lnSpc>
                <a:spcPts val="3423"/>
              </a:lnSpc>
              <a:spcBef>
                <a:spcPct val="0"/>
              </a:spcBef>
            </a:pPr>
            <a:r>
              <a:rPr lang="en-US" sz="2445">
                <a:solidFill>
                  <a:srgbClr val="0D0D0D"/>
                </a:solidFill>
                <a:latin typeface="Canva Sans"/>
                <a:ea typeface="Canva Sans"/>
                <a:cs typeface="Canva Sans"/>
                <a:sym typeface="Canva Sans"/>
              </a:rPr>
              <a:t>A 1-point improvement in work environment boosts job satisfaction by </a:t>
            </a:r>
            <a:r>
              <a:rPr lang="en-US" sz="2445" b="1">
                <a:solidFill>
                  <a:srgbClr val="0D0D0D"/>
                </a:solidFill>
                <a:latin typeface="Canva Sans Bold"/>
                <a:ea typeface="Canva Sans Bold"/>
                <a:cs typeface="Canva Sans Bold"/>
                <a:sym typeface="Canva Sans Bold"/>
              </a:rPr>
              <a:t>5.79 points</a:t>
            </a:r>
          </a:p>
          <a:p>
            <a:pPr algn="l">
              <a:lnSpc>
                <a:spcPts val="3423"/>
              </a:lnSpc>
              <a:spcBef>
                <a:spcPct val="0"/>
              </a:spcBef>
            </a:pPr>
            <a:r>
              <a:rPr lang="en-US" sz="2445">
                <a:solidFill>
                  <a:srgbClr val="0D0D0D"/>
                </a:solidFill>
                <a:latin typeface="Canva Sans"/>
                <a:ea typeface="Canva Sans"/>
                <a:cs typeface="Canva Sans"/>
                <a:sym typeface="Canva Sans"/>
              </a:rPr>
              <a:t>A 1-point improvement in supervisor relationship increases it by</a:t>
            </a:r>
            <a:r>
              <a:rPr lang="en-US" sz="2445" b="1">
                <a:solidFill>
                  <a:srgbClr val="0D0D0D"/>
                </a:solidFill>
                <a:latin typeface="Canva Sans Bold"/>
                <a:ea typeface="Canva Sans Bold"/>
                <a:cs typeface="Canva Sans Bold"/>
                <a:sym typeface="Canva Sans Bold"/>
              </a:rPr>
              <a:t> 7.05 points</a:t>
            </a:r>
          </a:p>
        </p:txBody>
      </p:sp>
      <p:sp>
        <p:nvSpPr>
          <p:cNvPr id="8" name="TextBox 8"/>
          <p:cNvSpPr txBox="1"/>
          <p:nvPr/>
        </p:nvSpPr>
        <p:spPr>
          <a:xfrm>
            <a:off x="5348214" y="711200"/>
            <a:ext cx="8062986" cy="547394"/>
          </a:xfrm>
          <a:prstGeom prst="rect">
            <a:avLst/>
          </a:prstGeom>
        </p:spPr>
        <p:txBody>
          <a:bodyPr wrap="square" lIns="0" tIns="0" rIns="0" bIns="0" rtlCol="0" anchor="t">
            <a:spAutoFit/>
          </a:bodyPr>
          <a:lstStyle/>
          <a:p>
            <a:pPr algn="ctr">
              <a:lnSpc>
                <a:spcPts val="4479"/>
              </a:lnSpc>
              <a:spcBef>
                <a:spcPct val="0"/>
              </a:spcBef>
            </a:pPr>
            <a:r>
              <a:rPr lang="en-US" sz="3199" b="1" dirty="0">
                <a:solidFill>
                  <a:srgbClr val="FFFFFF"/>
                </a:solidFill>
                <a:latin typeface="Canva Sans Bold"/>
                <a:ea typeface="Canva Sans Bold"/>
                <a:cs typeface="Canva Sans Bold"/>
                <a:sym typeface="Canva Sans Bold"/>
              </a:rPr>
              <a:t>📊 INTERPRETATION OF COEFFICIENTS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96732" y="4845941"/>
            <a:ext cx="8791774" cy="2868316"/>
          </a:xfrm>
          <a:custGeom>
            <a:avLst/>
            <a:gdLst/>
            <a:ahLst/>
            <a:cxnLst/>
            <a:rect l="l" t="t" r="r" b="b"/>
            <a:pathLst>
              <a:path w="8791774" h="2868316">
                <a:moveTo>
                  <a:pt x="0" y="0"/>
                </a:moveTo>
                <a:lnTo>
                  <a:pt x="8791774" y="0"/>
                </a:lnTo>
                <a:lnTo>
                  <a:pt x="8791774" y="2868317"/>
                </a:lnTo>
                <a:lnTo>
                  <a:pt x="0" y="28683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63639" y="774700"/>
            <a:ext cx="13160722" cy="563881"/>
          </a:xfrm>
          <a:prstGeom prst="rect">
            <a:avLst/>
          </a:prstGeom>
        </p:spPr>
        <p:txBody>
          <a:bodyPr lIns="0" tIns="0" rIns="0" bIns="0" rtlCol="0" anchor="t">
            <a:spAutoFit/>
          </a:bodyPr>
          <a:lstStyle/>
          <a:p>
            <a:pPr algn="ctr">
              <a:lnSpc>
                <a:spcPts val="4619"/>
              </a:lnSpc>
              <a:spcBef>
                <a:spcPct val="0"/>
              </a:spcBef>
            </a:pPr>
            <a:r>
              <a:rPr lang="en-US" sz="3299" b="1">
                <a:solidFill>
                  <a:srgbClr val="FFFFFF"/>
                </a:solidFill>
                <a:latin typeface="Canva Sans Bold"/>
                <a:ea typeface="Canva Sans Bold"/>
                <a:cs typeface="Canva Sans Bold"/>
                <a:sym typeface="Canva Sans Bold"/>
              </a:rPr>
              <a:t>EXAMPLE TO ILLUSTRATE HOW TO USE REGRESSION EQUATION:</a:t>
            </a:r>
          </a:p>
        </p:txBody>
      </p:sp>
      <p:sp>
        <p:nvSpPr>
          <p:cNvPr id="4" name="TextBox 4"/>
          <p:cNvSpPr txBox="1"/>
          <p:nvPr/>
        </p:nvSpPr>
        <p:spPr>
          <a:xfrm>
            <a:off x="626234" y="2092325"/>
            <a:ext cx="16633066" cy="30511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Canva Sans"/>
                <a:ea typeface="Canva Sans"/>
                <a:cs typeface="Canva Sans"/>
                <a:sym typeface="Canva Sans"/>
              </a:rPr>
              <a:t>Regression Equation:</a:t>
            </a:r>
          </a:p>
          <a:p>
            <a:pPr algn="l">
              <a:lnSpc>
                <a:spcPts val="3499"/>
              </a:lnSpc>
              <a:spcBef>
                <a:spcPct val="0"/>
              </a:spcBef>
            </a:pPr>
            <a:endParaRPr lang="en-US" sz="2499">
              <a:solidFill>
                <a:srgbClr val="FFFFFF"/>
              </a:solidFill>
              <a:latin typeface="Canva Sans"/>
              <a:ea typeface="Canva Sans"/>
              <a:cs typeface="Canva Sans"/>
              <a:sym typeface="Canva Sans"/>
            </a:endParaRPr>
          </a:p>
          <a:p>
            <a:pPr algn="l">
              <a:lnSpc>
                <a:spcPts val="3499"/>
              </a:lnSpc>
              <a:spcBef>
                <a:spcPct val="0"/>
              </a:spcBef>
            </a:pPr>
            <a:r>
              <a:rPr lang="en-US" sz="2499">
                <a:solidFill>
                  <a:srgbClr val="FFFFFF"/>
                </a:solidFill>
                <a:latin typeface="Canva Sans"/>
                <a:ea typeface="Canva Sans"/>
                <a:cs typeface="Canva Sans"/>
                <a:sym typeface="Canva Sans"/>
              </a:rPr>
              <a:t>Job Satisfaction= 4.39 + 5.79 * (Overall Quality of Work Environment) + 7.05 * (Relationship with Supervisor)</a:t>
            </a:r>
          </a:p>
          <a:p>
            <a:pPr algn="l">
              <a:lnSpc>
                <a:spcPts val="3499"/>
              </a:lnSpc>
              <a:spcBef>
                <a:spcPct val="0"/>
              </a:spcBef>
            </a:pPr>
            <a:endParaRPr lang="en-US" sz="2499">
              <a:solidFill>
                <a:srgbClr val="FFFFFF"/>
              </a:solidFill>
              <a:latin typeface="Canva Sans"/>
              <a:ea typeface="Canva Sans"/>
              <a:cs typeface="Canva Sans"/>
              <a:sym typeface="Canva Sans"/>
            </a:endParaRPr>
          </a:p>
          <a:p>
            <a:pPr algn="l">
              <a:lnSpc>
                <a:spcPts val="3499"/>
              </a:lnSpc>
              <a:spcBef>
                <a:spcPct val="0"/>
              </a:spcBef>
            </a:pPr>
            <a:r>
              <a:rPr lang="en-US" sz="2499">
                <a:solidFill>
                  <a:srgbClr val="FFFFFF"/>
                </a:solidFill>
                <a:latin typeface="Canva Sans"/>
                <a:ea typeface="Canva Sans"/>
                <a:cs typeface="Canva Sans"/>
                <a:sym typeface="Canva Sans"/>
              </a:rPr>
              <a:t>Plugging values for a hypothetical employee:</a:t>
            </a:r>
          </a:p>
          <a:p>
            <a:pPr algn="l">
              <a:lnSpc>
                <a:spcPts val="3499"/>
              </a:lnSpc>
              <a:spcBef>
                <a:spcPct val="0"/>
              </a:spcBef>
            </a:pPr>
            <a:r>
              <a:rPr lang="en-US" sz="2499">
                <a:solidFill>
                  <a:srgbClr val="FFFFFF"/>
                </a:solidFill>
                <a:latin typeface="Canva Sans"/>
                <a:ea typeface="Canva Sans"/>
                <a:cs typeface="Canva Sans"/>
                <a:sym typeface="Canva Sans"/>
              </a:rPr>
              <a:t>Work Environment score = 3</a:t>
            </a:r>
          </a:p>
          <a:p>
            <a:pPr algn="l">
              <a:lnSpc>
                <a:spcPts val="3499"/>
              </a:lnSpc>
              <a:spcBef>
                <a:spcPct val="0"/>
              </a:spcBef>
            </a:pPr>
            <a:r>
              <a:rPr lang="en-US" sz="2499">
                <a:solidFill>
                  <a:srgbClr val="FFFFFF"/>
                </a:solidFill>
                <a:latin typeface="Canva Sans"/>
                <a:ea typeface="Canva Sans"/>
                <a:cs typeface="Canva Sans"/>
                <a:sym typeface="Canva Sans"/>
              </a:rPr>
              <a:t>Supervisor Relationship score = 4</a:t>
            </a:r>
          </a:p>
        </p:txBody>
      </p:sp>
      <p:grpSp>
        <p:nvGrpSpPr>
          <p:cNvPr id="5" name="Group 5"/>
          <p:cNvGrpSpPr/>
          <p:nvPr/>
        </p:nvGrpSpPr>
        <p:grpSpPr>
          <a:xfrm>
            <a:off x="651991" y="8355176"/>
            <a:ext cx="16984018" cy="1475171"/>
            <a:chOff x="0" y="0"/>
            <a:chExt cx="22645358" cy="1966895"/>
          </a:xfrm>
        </p:grpSpPr>
        <p:grpSp>
          <p:nvGrpSpPr>
            <p:cNvPr id="6" name="Group 6"/>
            <p:cNvGrpSpPr/>
            <p:nvPr/>
          </p:nvGrpSpPr>
          <p:grpSpPr>
            <a:xfrm>
              <a:off x="0" y="0"/>
              <a:ext cx="22645358" cy="1966895"/>
              <a:chOff x="0" y="0"/>
              <a:chExt cx="4473157" cy="388523"/>
            </a:xfrm>
          </p:grpSpPr>
          <p:sp>
            <p:nvSpPr>
              <p:cNvPr id="7" name="Freeform 7"/>
              <p:cNvSpPr/>
              <p:nvPr/>
            </p:nvSpPr>
            <p:spPr>
              <a:xfrm>
                <a:off x="0" y="0"/>
                <a:ext cx="4473157" cy="388523"/>
              </a:xfrm>
              <a:custGeom>
                <a:avLst/>
                <a:gdLst/>
                <a:ahLst/>
                <a:cxnLst/>
                <a:rect l="l" t="t" r="r" b="b"/>
                <a:pathLst>
                  <a:path w="4473157" h="388523">
                    <a:moveTo>
                      <a:pt x="0" y="0"/>
                    </a:moveTo>
                    <a:lnTo>
                      <a:pt x="4473157" y="0"/>
                    </a:lnTo>
                    <a:lnTo>
                      <a:pt x="4473157" y="388523"/>
                    </a:lnTo>
                    <a:lnTo>
                      <a:pt x="0" y="388523"/>
                    </a:lnTo>
                    <a:close/>
                  </a:path>
                </a:pathLst>
              </a:custGeom>
              <a:solidFill>
                <a:srgbClr val="FFFFFF"/>
              </a:solidFill>
            </p:spPr>
            <p:txBody>
              <a:bodyPr/>
              <a:lstStyle/>
              <a:p>
                <a:endParaRPr lang="en-US"/>
              </a:p>
            </p:txBody>
          </p:sp>
          <p:sp>
            <p:nvSpPr>
              <p:cNvPr id="8" name="TextBox 8"/>
              <p:cNvSpPr txBox="1"/>
              <p:nvPr/>
            </p:nvSpPr>
            <p:spPr>
              <a:xfrm>
                <a:off x="0" y="-47625"/>
                <a:ext cx="4473157" cy="436148"/>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502279" y="395200"/>
              <a:ext cx="21423246" cy="1067516"/>
            </a:xfrm>
            <a:prstGeom prst="rect">
              <a:avLst/>
            </a:prstGeom>
          </p:spPr>
          <p:txBody>
            <a:bodyPr lIns="0" tIns="0" rIns="0" bIns="0" rtlCol="0" anchor="t">
              <a:spAutoFit/>
            </a:bodyPr>
            <a:lstStyle/>
            <a:p>
              <a:pPr algn="l">
                <a:lnSpc>
                  <a:spcPts val="3260"/>
                </a:lnSpc>
                <a:spcBef>
                  <a:spcPct val="0"/>
                </a:spcBef>
              </a:pPr>
              <a:r>
                <a:rPr lang="en-US" sz="2328">
                  <a:solidFill>
                    <a:srgbClr val="0D0D0D"/>
                  </a:solidFill>
                  <a:latin typeface="Canva Sans"/>
                  <a:ea typeface="Canva Sans"/>
                  <a:cs typeface="Canva Sans"/>
                  <a:sym typeface="Canva Sans"/>
                </a:rPr>
                <a:t>This employee is predicted to have a job satisfaction score of approximately 49.96 based on their perception of the work environment and their relationship with their supervisor.</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223876" y="3389671"/>
          <a:ext cx="11840249" cy="4765894"/>
        </p:xfrm>
        <a:graphic>
          <a:graphicData uri="http://schemas.openxmlformats.org/drawingml/2006/table">
            <a:tbl>
              <a:tblPr/>
              <a:tblGrid>
                <a:gridCol w="3892706">
                  <a:extLst>
                    <a:ext uri="{9D8B030D-6E8A-4147-A177-3AD203B41FA5}">
                      <a16:colId xmlns:a16="http://schemas.microsoft.com/office/drawing/2014/main" val="20000"/>
                    </a:ext>
                  </a:extLst>
                </a:gridCol>
                <a:gridCol w="3183385">
                  <a:extLst>
                    <a:ext uri="{9D8B030D-6E8A-4147-A177-3AD203B41FA5}">
                      <a16:colId xmlns:a16="http://schemas.microsoft.com/office/drawing/2014/main" val="20001"/>
                    </a:ext>
                  </a:extLst>
                </a:gridCol>
                <a:gridCol w="4764158">
                  <a:extLst>
                    <a:ext uri="{9D8B030D-6E8A-4147-A177-3AD203B41FA5}">
                      <a16:colId xmlns:a16="http://schemas.microsoft.com/office/drawing/2014/main" val="20002"/>
                    </a:ext>
                  </a:extLst>
                </a:gridCol>
              </a:tblGrid>
              <a:tr h="1050013">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PREDICTOR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P-VALUE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REJECT H₀?</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84290">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WORK ENVIRONMENT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0.001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 YES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131591">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RELATIONSHIP WITH SUPERVISOR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0.032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339"/>
                        </a:lnSpc>
                        <a:defRPr/>
                      </a:pPr>
                      <a:r>
                        <a:rPr lang="en-US" sz="3099" b="1">
                          <a:solidFill>
                            <a:srgbClr val="FFFFFF"/>
                          </a:solidFill>
                          <a:latin typeface="Canva Sans Bold"/>
                          <a:ea typeface="Canva Sans Bold"/>
                          <a:cs typeface="Canva Sans Bold"/>
                          <a:sym typeface="Canva Sans Bold"/>
                        </a:rPr>
                        <a:t>✅ YES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3746674" y="544281"/>
            <a:ext cx="10794653" cy="2129790"/>
          </a:xfrm>
          <a:prstGeom prst="rect">
            <a:avLst/>
          </a:prstGeom>
        </p:spPr>
        <p:txBody>
          <a:bodyPr lIns="0" tIns="0" rIns="0" bIns="0" rtlCol="0" anchor="t">
            <a:spAutoFit/>
          </a:bodyPr>
          <a:lstStyle/>
          <a:p>
            <a:pPr algn="ctr">
              <a:lnSpc>
                <a:spcPts val="4759"/>
              </a:lnSpc>
              <a:spcBef>
                <a:spcPct val="0"/>
              </a:spcBef>
            </a:pPr>
            <a:r>
              <a:rPr lang="en-US" sz="3399" b="1">
                <a:solidFill>
                  <a:srgbClr val="FFFFFF"/>
                </a:solidFill>
                <a:latin typeface="Canva Sans Bold"/>
                <a:ea typeface="Canva Sans Bold"/>
                <a:cs typeface="Canva Sans Bold"/>
                <a:sym typeface="Canva Sans Bold"/>
              </a:rPr>
              <a:t>🧪 HYPOTHESIS TESTING SUMMARY</a:t>
            </a:r>
          </a:p>
          <a:p>
            <a:pPr algn="ctr">
              <a:lnSpc>
                <a:spcPts val="4059"/>
              </a:lnSpc>
              <a:spcBef>
                <a:spcPct val="0"/>
              </a:spcBef>
            </a:pPr>
            <a:endParaRPr lang="en-US" sz="3399" b="1">
              <a:solidFill>
                <a:srgbClr val="FFFFFF"/>
              </a:solidFill>
              <a:latin typeface="Canva Sans Bold"/>
              <a:ea typeface="Canva Sans Bold"/>
              <a:cs typeface="Canva Sans Bold"/>
              <a:sym typeface="Canva Sans Bold"/>
            </a:endParaRPr>
          </a:p>
          <a:p>
            <a:pPr algn="l">
              <a:lnSpc>
                <a:spcPts val="4059"/>
              </a:lnSpc>
              <a:spcBef>
                <a:spcPct val="0"/>
              </a:spcBef>
            </a:pPr>
            <a:r>
              <a:rPr lang="en-US" sz="2899" b="1">
                <a:solidFill>
                  <a:srgbClr val="FFFFFF"/>
                </a:solidFill>
                <a:latin typeface="Canva Sans Bold"/>
                <a:ea typeface="Canva Sans Bold"/>
                <a:cs typeface="Canva Sans Bold"/>
                <a:sym typeface="Canva Sans Bold"/>
              </a:rPr>
              <a:t>H₀: The variable has no significant effect on Job Satisfaction</a:t>
            </a:r>
          </a:p>
          <a:p>
            <a:pPr algn="l">
              <a:lnSpc>
                <a:spcPts val="4059"/>
              </a:lnSpc>
              <a:spcBef>
                <a:spcPct val="0"/>
              </a:spcBef>
            </a:pPr>
            <a:r>
              <a:rPr lang="en-US" sz="2899" b="1">
                <a:solidFill>
                  <a:srgbClr val="FFFFFF"/>
                </a:solidFill>
                <a:latin typeface="Canva Sans Bold"/>
                <a:ea typeface="Canva Sans Bold"/>
                <a:cs typeface="Canva Sans Bold"/>
                <a:sym typeface="Canva Sans Bold"/>
              </a:rPr>
              <a:t>H₁: The variable does affect Job Satisfaction</a:t>
            </a:r>
          </a:p>
        </p:txBody>
      </p:sp>
      <p:grpSp>
        <p:nvGrpSpPr>
          <p:cNvPr id="4" name="Group 4"/>
          <p:cNvGrpSpPr/>
          <p:nvPr/>
        </p:nvGrpSpPr>
        <p:grpSpPr>
          <a:xfrm>
            <a:off x="0" y="8871163"/>
            <a:ext cx="18288000" cy="1304258"/>
            <a:chOff x="0" y="0"/>
            <a:chExt cx="4816593" cy="343508"/>
          </a:xfrm>
        </p:grpSpPr>
        <p:sp>
          <p:nvSpPr>
            <p:cNvPr id="5" name="Freeform 5"/>
            <p:cNvSpPr/>
            <p:nvPr/>
          </p:nvSpPr>
          <p:spPr>
            <a:xfrm>
              <a:off x="0" y="0"/>
              <a:ext cx="4816592" cy="343508"/>
            </a:xfrm>
            <a:custGeom>
              <a:avLst/>
              <a:gdLst/>
              <a:ahLst/>
              <a:cxnLst/>
              <a:rect l="l" t="t" r="r" b="b"/>
              <a:pathLst>
                <a:path w="4816592" h="343508">
                  <a:moveTo>
                    <a:pt x="0" y="0"/>
                  </a:moveTo>
                  <a:lnTo>
                    <a:pt x="4816592" y="0"/>
                  </a:lnTo>
                  <a:lnTo>
                    <a:pt x="4816592" y="343508"/>
                  </a:lnTo>
                  <a:lnTo>
                    <a:pt x="0" y="343508"/>
                  </a:lnTo>
                  <a:close/>
                </a:path>
              </a:pathLst>
            </a:custGeom>
            <a:solidFill>
              <a:srgbClr val="EAA416"/>
            </a:solidFill>
          </p:spPr>
          <p:txBody>
            <a:bodyPr/>
            <a:lstStyle/>
            <a:p>
              <a:endParaRPr lang="en-US"/>
            </a:p>
          </p:txBody>
        </p:sp>
        <p:sp>
          <p:nvSpPr>
            <p:cNvPr id="6" name="TextBox 6"/>
            <p:cNvSpPr txBox="1"/>
            <p:nvPr/>
          </p:nvSpPr>
          <p:spPr>
            <a:xfrm>
              <a:off x="0" y="-47625"/>
              <a:ext cx="4816593" cy="391133"/>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0" y="9069267"/>
            <a:ext cx="17843576" cy="86042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Conclusion: Both Overall Quality of Work Environment and Relationship with Supervisor have a statistically significant positive impact on Job Satisfaction.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48721" y="7077780"/>
            <a:ext cx="6080723" cy="3412806"/>
          </a:xfrm>
          <a:custGeom>
            <a:avLst/>
            <a:gdLst/>
            <a:ahLst/>
            <a:cxnLst/>
            <a:rect l="l" t="t" r="r" b="b"/>
            <a:pathLst>
              <a:path w="6080723" h="3412806">
                <a:moveTo>
                  <a:pt x="0" y="0"/>
                </a:moveTo>
                <a:lnTo>
                  <a:pt x="6080723" y="0"/>
                </a:lnTo>
                <a:lnTo>
                  <a:pt x="6080723" y="3412806"/>
                </a:lnTo>
                <a:lnTo>
                  <a:pt x="0" y="3412806"/>
                </a:lnTo>
                <a:lnTo>
                  <a:pt x="0" y="0"/>
                </a:lnTo>
                <a:close/>
              </a:path>
            </a:pathLst>
          </a:custGeom>
          <a:blipFill>
            <a:blip r:embed="rId2"/>
            <a:stretch>
              <a:fillRect/>
            </a:stretch>
          </a:blipFill>
        </p:spPr>
        <p:txBody>
          <a:bodyPr/>
          <a:lstStyle/>
          <a:p>
            <a:endParaRPr lang="en-US"/>
          </a:p>
        </p:txBody>
      </p:sp>
      <p:sp>
        <p:nvSpPr>
          <p:cNvPr id="3" name="Freeform 3"/>
          <p:cNvSpPr/>
          <p:nvPr/>
        </p:nvSpPr>
        <p:spPr>
          <a:xfrm>
            <a:off x="536081" y="1880498"/>
            <a:ext cx="301677" cy="301677"/>
          </a:xfrm>
          <a:custGeom>
            <a:avLst/>
            <a:gdLst/>
            <a:ahLst/>
            <a:cxnLst/>
            <a:rect l="l" t="t" r="r" b="b"/>
            <a:pathLst>
              <a:path w="301677" h="301677">
                <a:moveTo>
                  <a:pt x="0" y="0"/>
                </a:moveTo>
                <a:lnTo>
                  <a:pt x="301677" y="0"/>
                </a:lnTo>
                <a:lnTo>
                  <a:pt x="301677" y="301677"/>
                </a:lnTo>
                <a:lnTo>
                  <a:pt x="0" y="3016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536081" y="5778119"/>
            <a:ext cx="4398081" cy="391160"/>
            <a:chOff x="0" y="0"/>
            <a:chExt cx="5864108" cy="521547"/>
          </a:xfrm>
        </p:grpSpPr>
        <p:sp>
          <p:nvSpPr>
            <p:cNvPr id="5" name="Freeform 5"/>
            <p:cNvSpPr/>
            <p:nvPr/>
          </p:nvSpPr>
          <p:spPr>
            <a:xfrm>
              <a:off x="0" y="21855"/>
              <a:ext cx="402236" cy="402236"/>
            </a:xfrm>
            <a:custGeom>
              <a:avLst/>
              <a:gdLst/>
              <a:ahLst/>
              <a:cxnLst/>
              <a:rect l="l" t="t" r="r" b="b"/>
              <a:pathLst>
                <a:path w="402236" h="402236">
                  <a:moveTo>
                    <a:pt x="0" y="0"/>
                  </a:moveTo>
                  <a:lnTo>
                    <a:pt x="402236" y="0"/>
                  </a:lnTo>
                  <a:lnTo>
                    <a:pt x="402236" y="402236"/>
                  </a:lnTo>
                  <a:lnTo>
                    <a:pt x="0" y="402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711329" y="-47625"/>
              <a:ext cx="5152779" cy="569172"/>
            </a:xfrm>
            <a:prstGeom prst="rect">
              <a:avLst/>
            </a:prstGeom>
          </p:spPr>
          <p:txBody>
            <a:bodyPr lIns="0" tIns="0" rIns="0" bIns="0" rtlCol="0" anchor="t">
              <a:spAutoFit/>
            </a:bodyPr>
            <a:lstStyle/>
            <a:p>
              <a:pPr algn="l">
                <a:lnSpc>
                  <a:spcPts val="3640"/>
                </a:lnSpc>
              </a:pPr>
              <a:r>
                <a:rPr lang="en-US" sz="2600" b="1">
                  <a:solidFill>
                    <a:srgbClr val="000000"/>
                  </a:solidFill>
                  <a:latin typeface="DM Sans Bold"/>
                  <a:ea typeface="DM Sans Bold"/>
                  <a:cs typeface="DM Sans Bold"/>
                  <a:sym typeface="DM Sans Bold"/>
                </a:rPr>
                <a:t>📊 Model Performance:</a:t>
              </a:r>
            </a:p>
          </p:txBody>
        </p:sp>
      </p:grpSp>
      <p:sp>
        <p:nvSpPr>
          <p:cNvPr id="7" name="Freeform 7"/>
          <p:cNvSpPr/>
          <p:nvPr/>
        </p:nvSpPr>
        <p:spPr>
          <a:xfrm>
            <a:off x="12127428" y="-446108"/>
            <a:ext cx="6160572" cy="4620429"/>
          </a:xfrm>
          <a:custGeom>
            <a:avLst/>
            <a:gdLst/>
            <a:ahLst/>
            <a:cxnLst/>
            <a:rect l="l" t="t" r="r" b="b"/>
            <a:pathLst>
              <a:path w="6160572" h="4620429">
                <a:moveTo>
                  <a:pt x="0" y="0"/>
                </a:moveTo>
                <a:lnTo>
                  <a:pt x="6160572" y="0"/>
                </a:lnTo>
                <a:lnTo>
                  <a:pt x="6160572" y="4620429"/>
                </a:lnTo>
                <a:lnTo>
                  <a:pt x="0" y="4620429"/>
                </a:lnTo>
                <a:lnTo>
                  <a:pt x="0" y="0"/>
                </a:lnTo>
                <a:close/>
              </a:path>
            </a:pathLst>
          </a:custGeom>
          <a:blipFill>
            <a:blip r:embed="rId5"/>
            <a:stretch>
              <a:fillRect/>
            </a:stretch>
          </a:blipFill>
        </p:spPr>
        <p:txBody>
          <a:bodyPr/>
          <a:lstStyle/>
          <a:p>
            <a:endParaRPr lang="en-US"/>
          </a:p>
        </p:txBody>
      </p:sp>
      <p:sp>
        <p:nvSpPr>
          <p:cNvPr id="8" name="Freeform 8"/>
          <p:cNvSpPr/>
          <p:nvPr/>
        </p:nvSpPr>
        <p:spPr>
          <a:xfrm>
            <a:off x="9269334" y="332101"/>
            <a:ext cx="3192747" cy="696599"/>
          </a:xfrm>
          <a:custGeom>
            <a:avLst/>
            <a:gdLst/>
            <a:ahLst/>
            <a:cxnLst/>
            <a:rect l="l" t="t" r="r" b="b"/>
            <a:pathLst>
              <a:path w="3192747" h="696599">
                <a:moveTo>
                  <a:pt x="0" y="0"/>
                </a:moveTo>
                <a:lnTo>
                  <a:pt x="3192747" y="0"/>
                </a:lnTo>
                <a:lnTo>
                  <a:pt x="3192747" y="696599"/>
                </a:lnTo>
                <a:lnTo>
                  <a:pt x="0" y="6965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2308620" y="4174321"/>
            <a:ext cx="5979380" cy="3124708"/>
          </a:xfrm>
          <a:custGeom>
            <a:avLst/>
            <a:gdLst/>
            <a:ahLst/>
            <a:cxnLst/>
            <a:rect l="l" t="t" r="r" b="b"/>
            <a:pathLst>
              <a:path w="5979380" h="3124708">
                <a:moveTo>
                  <a:pt x="0" y="0"/>
                </a:moveTo>
                <a:lnTo>
                  <a:pt x="5979380" y="0"/>
                </a:lnTo>
                <a:lnTo>
                  <a:pt x="5979380" y="3124708"/>
                </a:lnTo>
                <a:lnTo>
                  <a:pt x="0" y="3124708"/>
                </a:lnTo>
                <a:lnTo>
                  <a:pt x="0" y="0"/>
                </a:lnTo>
                <a:close/>
              </a:path>
            </a:pathLst>
          </a:custGeom>
          <a:blipFill>
            <a:blip r:embed="rId8"/>
            <a:stretch>
              <a:fillRect/>
            </a:stretch>
          </a:blipFill>
        </p:spPr>
        <p:txBody>
          <a:bodyPr/>
          <a:lstStyle/>
          <a:p>
            <a:endParaRPr lang="en-US"/>
          </a:p>
        </p:txBody>
      </p:sp>
      <p:grpSp>
        <p:nvGrpSpPr>
          <p:cNvPr id="10" name="Group 10"/>
          <p:cNvGrpSpPr/>
          <p:nvPr/>
        </p:nvGrpSpPr>
        <p:grpSpPr>
          <a:xfrm>
            <a:off x="8299436" y="2026741"/>
            <a:ext cx="4747075" cy="6233519"/>
            <a:chOff x="0" y="0"/>
            <a:chExt cx="6329433" cy="8311358"/>
          </a:xfrm>
        </p:grpSpPr>
        <p:grpSp>
          <p:nvGrpSpPr>
            <p:cNvPr id="11" name="Group 11"/>
            <p:cNvGrpSpPr/>
            <p:nvPr/>
          </p:nvGrpSpPr>
          <p:grpSpPr>
            <a:xfrm>
              <a:off x="0" y="0"/>
              <a:ext cx="6329433" cy="8311358"/>
              <a:chOff x="0" y="0"/>
              <a:chExt cx="1250258" cy="1641750"/>
            </a:xfrm>
          </p:grpSpPr>
          <p:sp>
            <p:nvSpPr>
              <p:cNvPr id="12" name="Freeform 12"/>
              <p:cNvSpPr/>
              <p:nvPr/>
            </p:nvSpPr>
            <p:spPr>
              <a:xfrm>
                <a:off x="0" y="0"/>
                <a:ext cx="1250258" cy="1641750"/>
              </a:xfrm>
              <a:custGeom>
                <a:avLst/>
                <a:gdLst/>
                <a:ahLst/>
                <a:cxnLst/>
                <a:rect l="l" t="t" r="r" b="b"/>
                <a:pathLst>
                  <a:path w="1250258" h="1641750">
                    <a:moveTo>
                      <a:pt x="0" y="0"/>
                    </a:moveTo>
                    <a:lnTo>
                      <a:pt x="1250258" y="0"/>
                    </a:lnTo>
                    <a:lnTo>
                      <a:pt x="1250258" y="1641750"/>
                    </a:lnTo>
                    <a:lnTo>
                      <a:pt x="0" y="1641750"/>
                    </a:lnTo>
                    <a:close/>
                  </a:path>
                </a:pathLst>
              </a:custGeom>
              <a:solidFill>
                <a:srgbClr val="EBE8E8"/>
              </a:solidFill>
            </p:spPr>
            <p:txBody>
              <a:bodyPr/>
              <a:lstStyle/>
              <a:p>
                <a:endParaRPr lang="en-US"/>
              </a:p>
            </p:txBody>
          </p:sp>
          <p:sp>
            <p:nvSpPr>
              <p:cNvPr id="13" name="TextBox 13"/>
              <p:cNvSpPr txBox="1"/>
              <p:nvPr/>
            </p:nvSpPr>
            <p:spPr>
              <a:xfrm>
                <a:off x="0" y="-47625"/>
                <a:ext cx="1250258" cy="16893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0" y="0"/>
              <a:ext cx="4559322" cy="920431"/>
              <a:chOff x="0" y="0"/>
              <a:chExt cx="900607" cy="181814"/>
            </a:xfrm>
          </p:grpSpPr>
          <p:sp>
            <p:nvSpPr>
              <p:cNvPr id="15" name="Freeform 15"/>
              <p:cNvSpPr/>
              <p:nvPr/>
            </p:nvSpPr>
            <p:spPr>
              <a:xfrm>
                <a:off x="0" y="0"/>
                <a:ext cx="900607" cy="181814"/>
              </a:xfrm>
              <a:custGeom>
                <a:avLst/>
                <a:gdLst/>
                <a:ahLst/>
                <a:cxnLst/>
                <a:rect l="l" t="t" r="r" b="b"/>
                <a:pathLst>
                  <a:path w="900607" h="181814">
                    <a:moveTo>
                      <a:pt x="0" y="0"/>
                    </a:moveTo>
                    <a:lnTo>
                      <a:pt x="900607" y="0"/>
                    </a:lnTo>
                    <a:lnTo>
                      <a:pt x="900607" y="181814"/>
                    </a:lnTo>
                    <a:lnTo>
                      <a:pt x="0" y="181814"/>
                    </a:lnTo>
                    <a:close/>
                  </a:path>
                </a:pathLst>
              </a:custGeom>
              <a:solidFill>
                <a:srgbClr val="EAA416"/>
              </a:solidFill>
            </p:spPr>
            <p:txBody>
              <a:bodyPr/>
              <a:lstStyle/>
              <a:p>
                <a:endParaRPr lang="en-US"/>
              </a:p>
            </p:txBody>
          </p:sp>
          <p:sp>
            <p:nvSpPr>
              <p:cNvPr id="16" name="TextBox 16"/>
              <p:cNvSpPr txBox="1"/>
              <p:nvPr/>
            </p:nvSpPr>
            <p:spPr>
              <a:xfrm>
                <a:off x="0" y="-47625"/>
                <a:ext cx="900607" cy="229439"/>
              </a:xfrm>
              <a:prstGeom prst="rect">
                <a:avLst/>
              </a:prstGeom>
            </p:spPr>
            <p:txBody>
              <a:bodyPr lIns="50800" tIns="50800" rIns="50800" bIns="50800" rtlCol="0" anchor="ctr"/>
              <a:lstStyle/>
              <a:p>
                <a:pPr algn="ctr">
                  <a:lnSpc>
                    <a:spcPts val="3499"/>
                  </a:lnSpc>
                </a:pPr>
                <a:r>
                  <a:rPr lang="en-US" sz="2499" b="1">
                    <a:solidFill>
                      <a:srgbClr val="000000"/>
                    </a:solidFill>
                    <a:latin typeface="Canva Sans Bold"/>
                    <a:ea typeface="Canva Sans Bold"/>
                    <a:cs typeface="Canva Sans Bold"/>
                    <a:sym typeface="Canva Sans Bold"/>
                  </a:rPr>
                  <a:t>IMPLICATIONS</a:t>
                </a:r>
              </a:p>
            </p:txBody>
          </p:sp>
        </p:grpSp>
        <p:sp>
          <p:nvSpPr>
            <p:cNvPr id="17" name="Freeform 17"/>
            <p:cNvSpPr/>
            <p:nvPr/>
          </p:nvSpPr>
          <p:spPr>
            <a:xfrm>
              <a:off x="390937" y="1325276"/>
              <a:ext cx="666973" cy="430501"/>
            </a:xfrm>
            <a:custGeom>
              <a:avLst/>
              <a:gdLst/>
              <a:ahLst/>
              <a:cxnLst/>
              <a:rect l="l" t="t" r="r" b="b"/>
              <a:pathLst>
                <a:path w="666973" h="430501">
                  <a:moveTo>
                    <a:pt x="0" y="0"/>
                  </a:moveTo>
                  <a:lnTo>
                    <a:pt x="666973" y="0"/>
                  </a:lnTo>
                  <a:lnTo>
                    <a:pt x="666973" y="430501"/>
                  </a:lnTo>
                  <a:lnTo>
                    <a:pt x="0" y="4305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3977138" y="329817"/>
              <a:ext cx="260797" cy="260797"/>
            </a:xfrm>
            <a:custGeom>
              <a:avLst/>
              <a:gdLst/>
              <a:ahLst/>
              <a:cxnLst/>
              <a:rect l="l" t="t" r="r" b="b"/>
              <a:pathLst>
                <a:path w="260797" h="260797">
                  <a:moveTo>
                    <a:pt x="0" y="0"/>
                  </a:moveTo>
                  <a:lnTo>
                    <a:pt x="260797" y="0"/>
                  </a:lnTo>
                  <a:lnTo>
                    <a:pt x="260797" y="260797"/>
                  </a:lnTo>
                  <a:lnTo>
                    <a:pt x="0" y="2607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TextBox 19"/>
            <p:cNvSpPr txBox="1"/>
            <p:nvPr/>
          </p:nvSpPr>
          <p:spPr>
            <a:xfrm>
              <a:off x="321210" y="1920253"/>
              <a:ext cx="5696749" cy="6180185"/>
            </a:xfrm>
            <a:prstGeom prst="rect">
              <a:avLst/>
            </a:prstGeom>
          </p:spPr>
          <p:txBody>
            <a:bodyPr lIns="0" tIns="0" rIns="0" bIns="0" rtlCol="0" anchor="t">
              <a:spAutoFit/>
            </a:bodyPr>
            <a:lstStyle/>
            <a:p>
              <a:pPr marL="494006" lvl="1" indent="-247003" algn="l">
                <a:lnSpc>
                  <a:spcPts val="3203"/>
                </a:lnSpc>
                <a:buFont typeface="Arial"/>
                <a:buChar char="•"/>
              </a:pPr>
              <a:r>
                <a:rPr lang="en-US" sz="2288">
                  <a:solidFill>
                    <a:srgbClr val="000000"/>
                  </a:solidFill>
                  <a:latin typeface="Inter"/>
                  <a:ea typeface="Inter"/>
                  <a:cs typeface="Inter"/>
                  <a:sym typeface="Inter"/>
                </a:rPr>
                <a:t>Improving the work environment and supervisor relationships can significantly boost employee satisfaction.</a:t>
              </a:r>
            </a:p>
            <a:p>
              <a:pPr algn="l">
                <a:lnSpc>
                  <a:spcPts val="3203"/>
                </a:lnSpc>
              </a:pPr>
              <a:endParaRPr lang="en-US" sz="2288">
                <a:solidFill>
                  <a:srgbClr val="000000"/>
                </a:solidFill>
                <a:latin typeface="Inter"/>
                <a:ea typeface="Inter"/>
                <a:cs typeface="Inter"/>
                <a:sym typeface="Inter"/>
              </a:endParaRPr>
            </a:p>
            <a:p>
              <a:pPr marL="494006" lvl="1" indent="-247003" algn="l">
                <a:lnSpc>
                  <a:spcPts val="3203"/>
                </a:lnSpc>
                <a:buFont typeface="Arial"/>
                <a:buChar char="•"/>
              </a:pPr>
              <a:r>
                <a:rPr lang="en-US" sz="2288">
                  <a:solidFill>
                    <a:srgbClr val="000000"/>
                  </a:solidFill>
                  <a:latin typeface="Inter"/>
                  <a:ea typeface="Inter"/>
                  <a:cs typeface="Inter"/>
                  <a:sym typeface="Inter"/>
                </a:rPr>
                <a:t>These findings can guide HR and management decisions to enhance organizational well-being and performance.</a:t>
              </a:r>
            </a:p>
            <a:p>
              <a:pPr algn="l">
                <a:lnSpc>
                  <a:spcPts val="1911"/>
                </a:lnSpc>
              </a:pPr>
              <a:endParaRPr lang="en-US" sz="2288">
                <a:solidFill>
                  <a:srgbClr val="000000"/>
                </a:solidFill>
                <a:latin typeface="Inter"/>
                <a:ea typeface="Inter"/>
                <a:cs typeface="Inter"/>
                <a:sym typeface="Inter"/>
              </a:endParaRPr>
            </a:p>
          </p:txBody>
        </p:sp>
      </p:grpSp>
      <p:grpSp>
        <p:nvGrpSpPr>
          <p:cNvPr id="20" name="Group 20"/>
          <p:cNvGrpSpPr/>
          <p:nvPr/>
        </p:nvGrpSpPr>
        <p:grpSpPr>
          <a:xfrm>
            <a:off x="0" y="-207670"/>
            <a:ext cx="12127428" cy="1652677"/>
            <a:chOff x="0" y="0"/>
            <a:chExt cx="3194055" cy="435273"/>
          </a:xfrm>
        </p:grpSpPr>
        <p:sp>
          <p:nvSpPr>
            <p:cNvPr id="21" name="Freeform 21"/>
            <p:cNvSpPr/>
            <p:nvPr/>
          </p:nvSpPr>
          <p:spPr>
            <a:xfrm>
              <a:off x="0" y="0"/>
              <a:ext cx="3194055" cy="435273"/>
            </a:xfrm>
            <a:custGeom>
              <a:avLst/>
              <a:gdLst/>
              <a:ahLst/>
              <a:cxnLst/>
              <a:rect l="l" t="t" r="r" b="b"/>
              <a:pathLst>
                <a:path w="3194055" h="435273">
                  <a:moveTo>
                    <a:pt x="0" y="0"/>
                  </a:moveTo>
                  <a:lnTo>
                    <a:pt x="3194055" y="0"/>
                  </a:lnTo>
                  <a:lnTo>
                    <a:pt x="3194055" y="435273"/>
                  </a:lnTo>
                  <a:lnTo>
                    <a:pt x="0" y="435273"/>
                  </a:lnTo>
                  <a:close/>
                </a:path>
              </a:pathLst>
            </a:custGeom>
            <a:solidFill>
              <a:srgbClr val="EAA416"/>
            </a:solidFill>
          </p:spPr>
          <p:txBody>
            <a:bodyPr/>
            <a:lstStyle/>
            <a:p>
              <a:endParaRPr lang="en-US"/>
            </a:p>
          </p:txBody>
        </p:sp>
        <p:sp>
          <p:nvSpPr>
            <p:cNvPr id="22" name="TextBox 22"/>
            <p:cNvSpPr txBox="1"/>
            <p:nvPr/>
          </p:nvSpPr>
          <p:spPr>
            <a:xfrm>
              <a:off x="0" y="-47625"/>
              <a:ext cx="3194055" cy="482898"/>
            </a:xfrm>
            <a:prstGeom prst="rect">
              <a:avLst/>
            </a:prstGeom>
          </p:spPr>
          <p:txBody>
            <a:bodyPr lIns="50800" tIns="50800" rIns="50800" bIns="50800" rtlCol="0" anchor="ctr"/>
            <a:lstStyle/>
            <a:p>
              <a:pPr algn="ctr">
                <a:lnSpc>
                  <a:spcPts val="3499"/>
                </a:lnSpc>
              </a:pPr>
              <a:endParaRPr/>
            </a:p>
          </p:txBody>
        </p:sp>
      </p:grpSp>
      <p:sp>
        <p:nvSpPr>
          <p:cNvPr id="23" name="TextBox 23"/>
          <p:cNvSpPr txBox="1"/>
          <p:nvPr/>
        </p:nvSpPr>
        <p:spPr>
          <a:xfrm>
            <a:off x="3078102" y="278511"/>
            <a:ext cx="6065898" cy="10236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CONCLUSION</a:t>
            </a:r>
          </a:p>
        </p:txBody>
      </p:sp>
      <p:sp>
        <p:nvSpPr>
          <p:cNvPr id="24" name="TextBox 24"/>
          <p:cNvSpPr txBox="1"/>
          <p:nvPr/>
        </p:nvSpPr>
        <p:spPr>
          <a:xfrm>
            <a:off x="438438" y="2556806"/>
            <a:ext cx="8366026" cy="2789555"/>
          </a:xfrm>
          <a:prstGeom prst="rect">
            <a:avLst/>
          </a:prstGeom>
        </p:spPr>
        <p:txBody>
          <a:bodyPr lIns="0" tIns="0" rIns="0" bIns="0" rtlCol="0" anchor="t">
            <a:spAutoFit/>
          </a:bodyPr>
          <a:lstStyle/>
          <a:p>
            <a:pPr marL="496572" lvl="1" indent="-248286" algn="l">
              <a:lnSpc>
                <a:spcPts val="3220"/>
              </a:lnSpc>
              <a:buFont typeface="Arial"/>
              <a:buChar char="•"/>
            </a:pPr>
            <a:r>
              <a:rPr lang="en-US" sz="2300">
                <a:solidFill>
                  <a:srgbClr val="000000"/>
                </a:solidFill>
                <a:latin typeface="DM Sans"/>
                <a:ea typeface="DM Sans"/>
                <a:cs typeface="DM Sans"/>
                <a:sym typeface="DM Sans"/>
              </a:rPr>
              <a:t>A Multiple Linear Regression model was developed to predict Job Satisfaction using four predictors.</a:t>
            </a:r>
          </a:p>
          <a:p>
            <a:pPr marL="496572" lvl="1" indent="-248286" algn="l">
              <a:lnSpc>
                <a:spcPts val="3220"/>
              </a:lnSpc>
              <a:buFont typeface="Arial"/>
              <a:buChar char="•"/>
            </a:pPr>
            <a:r>
              <a:rPr lang="en-US" sz="2300">
                <a:solidFill>
                  <a:srgbClr val="000000"/>
                </a:solidFill>
                <a:latin typeface="DM Sans"/>
                <a:ea typeface="DM Sans"/>
                <a:cs typeface="DM Sans"/>
                <a:sym typeface="DM Sans"/>
              </a:rPr>
              <a:t>After analysis, the two most significant predictors identified were:</a:t>
            </a:r>
          </a:p>
          <a:p>
            <a:pPr marL="496572" lvl="1" indent="-248286" algn="l">
              <a:lnSpc>
                <a:spcPts val="3220"/>
              </a:lnSpc>
              <a:buAutoNum type="arabicPeriod"/>
            </a:pPr>
            <a:r>
              <a:rPr lang="en-US" sz="2300" b="1">
                <a:solidFill>
                  <a:srgbClr val="000000"/>
                </a:solidFill>
                <a:latin typeface="DM Sans Bold"/>
                <a:ea typeface="DM Sans Bold"/>
                <a:cs typeface="DM Sans Bold"/>
                <a:sym typeface="DM Sans Bold"/>
              </a:rPr>
              <a:t>Overall Quality of Work Environment</a:t>
            </a:r>
          </a:p>
          <a:p>
            <a:pPr marL="496572" lvl="1" indent="-248286" algn="l">
              <a:lnSpc>
                <a:spcPts val="3220"/>
              </a:lnSpc>
              <a:buAutoNum type="arabicPeriod"/>
            </a:pPr>
            <a:r>
              <a:rPr lang="en-US" sz="2300" b="1">
                <a:solidFill>
                  <a:srgbClr val="000000"/>
                </a:solidFill>
                <a:latin typeface="DM Sans Bold"/>
                <a:ea typeface="DM Sans Bold"/>
                <a:cs typeface="DM Sans Bold"/>
                <a:sym typeface="DM Sans Bold"/>
              </a:rPr>
              <a:t>Relationship with Supervisor</a:t>
            </a:r>
          </a:p>
          <a:p>
            <a:pPr algn="l">
              <a:lnSpc>
                <a:spcPts val="3220"/>
              </a:lnSpc>
            </a:pPr>
            <a:endParaRPr lang="en-US" sz="2300" b="1">
              <a:solidFill>
                <a:srgbClr val="000000"/>
              </a:solidFill>
              <a:latin typeface="DM Sans Bold"/>
              <a:ea typeface="DM Sans Bold"/>
              <a:cs typeface="DM Sans Bold"/>
              <a:sym typeface="DM Sans Bold"/>
            </a:endParaRPr>
          </a:p>
        </p:txBody>
      </p:sp>
      <p:sp>
        <p:nvSpPr>
          <p:cNvPr id="25" name="TextBox 25"/>
          <p:cNvSpPr txBox="1"/>
          <p:nvPr/>
        </p:nvSpPr>
        <p:spPr>
          <a:xfrm>
            <a:off x="438438" y="6682146"/>
            <a:ext cx="8180265" cy="3189605"/>
          </a:xfrm>
          <a:prstGeom prst="rect">
            <a:avLst/>
          </a:prstGeom>
        </p:spPr>
        <p:txBody>
          <a:bodyPr lIns="0" tIns="0" rIns="0" bIns="0" rtlCol="0" anchor="t">
            <a:spAutoFit/>
          </a:bodyPr>
          <a:lstStyle/>
          <a:p>
            <a:pPr marL="496572" lvl="1" indent="-248286" algn="l">
              <a:lnSpc>
                <a:spcPts val="3220"/>
              </a:lnSpc>
              <a:buFont typeface="Arial"/>
              <a:buChar char="•"/>
            </a:pPr>
            <a:r>
              <a:rPr lang="en-US" sz="2300">
                <a:solidFill>
                  <a:srgbClr val="000000"/>
                </a:solidFill>
                <a:latin typeface="DM Sans"/>
                <a:ea typeface="DM Sans"/>
                <a:cs typeface="DM Sans"/>
                <a:sym typeface="DM Sans"/>
              </a:rPr>
              <a:t>The model explains 89.4% of the variation in Job Satisfaction (R² = 0.894).</a:t>
            </a:r>
          </a:p>
          <a:p>
            <a:pPr marL="496572" lvl="1" indent="-248286" algn="l">
              <a:lnSpc>
                <a:spcPts val="3220"/>
              </a:lnSpc>
              <a:buFont typeface="Arial"/>
              <a:buChar char="•"/>
            </a:pPr>
            <a:r>
              <a:rPr lang="en-US" sz="2300">
                <a:solidFill>
                  <a:srgbClr val="000000"/>
                </a:solidFill>
                <a:latin typeface="DM Sans"/>
                <a:ea typeface="DM Sans"/>
                <a:cs typeface="DM Sans"/>
                <a:sym typeface="DM Sans"/>
              </a:rPr>
              <a:t>It passed all major diagnostic tests, confirming:</a:t>
            </a:r>
          </a:p>
          <a:p>
            <a:pPr algn="l">
              <a:lnSpc>
                <a:spcPts val="3220"/>
              </a:lnSpc>
            </a:pPr>
            <a:endParaRPr lang="en-US" sz="2300">
              <a:solidFill>
                <a:srgbClr val="000000"/>
              </a:solidFill>
              <a:latin typeface="DM Sans"/>
              <a:ea typeface="DM Sans"/>
              <a:cs typeface="DM Sans"/>
              <a:sym typeface="DM Sans"/>
            </a:endParaRPr>
          </a:p>
          <a:p>
            <a:pPr marL="496572" lvl="1" indent="-248286" algn="l">
              <a:lnSpc>
                <a:spcPts val="3220"/>
              </a:lnSpc>
              <a:buAutoNum type="arabicPeriod"/>
            </a:pPr>
            <a:r>
              <a:rPr lang="en-US" sz="2300">
                <a:solidFill>
                  <a:srgbClr val="000000"/>
                </a:solidFill>
                <a:latin typeface="DM Sans"/>
                <a:ea typeface="DM Sans"/>
                <a:cs typeface="DM Sans"/>
                <a:sym typeface="DM Sans"/>
              </a:rPr>
              <a:t>No </a:t>
            </a:r>
            <a:r>
              <a:rPr lang="en-US" sz="2300" b="1">
                <a:solidFill>
                  <a:srgbClr val="000000"/>
                </a:solidFill>
                <a:latin typeface="DM Sans Bold"/>
                <a:ea typeface="DM Sans Bold"/>
                <a:cs typeface="DM Sans Bold"/>
                <a:sym typeface="DM Sans Bold"/>
              </a:rPr>
              <a:t>multicollinearity</a:t>
            </a:r>
          </a:p>
          <a:p>
            <a:pPr marL="496572" lvl="1" indent="-248286" algn="l">
              <a:lnSpc>
                <a:spcPts val="3220"/>
              </a:lnSpc>
              <a:buAutoNum type="arabicPeriod"/>
            </a:pPr>
            <a:r>
              <a:rPr lang="en-US" sz="2300" b="1">
                <a:solidFill>
                  <a:srgbClr val="000000"/>
                </a:solidFill>
                <a:latin typeface="DM Sans Bold"/>
                <a:ea typeface="DM Sans Bold"/>
                <a:cs typeface="DM Sans Bold"/>
                <a:sym typeface="DM Sans Bold"/>
              </a:rPr>
              <a:t>Normal distribution</a:t>
            </a:r>
            <a:r>
              <a:rPr lang="en-US" sz="2300">
                <a:solidFill>
                  <a:srgbClr val="000000"/>
                </a:solidFill>
                <a:latin typeface="DM Sans"/>
                <a:ea typeface="DM Sans"/>
                <a:cs typeface="DM Sans"/>
                <a:sym typeface="DM Sans"/>
              </a:rPr>
              <a:t> of residuals</a:t>
            </a:r>
          </a:p>
          <a:p>
            <a:pPr marL="496572" lvl="1" indent="-248286" algn="l">
              <a:lnSpc>
                <a:spcPts val="3220"/>
              </a:lnSpc>
              <a:buAutoNum type="arabicPeriod"/>
            </a:pPr>
            <a:r>
              <a:rPr lang="en-US" sz="2300">
                <a:solidFill>
                  <a:srgbClr val="000000"/>
                </a:solidFill>
                <a:latin typeface="DM Sans"/>
                <a:ea typeface="DM Sans"/>
                <a:cs typeface="DM Sans"/>
                <a:sym typeface="DM Sans"/>
              </a:rPr>
              <a:t>Statistically significant regression model</a:t>
            </a:r>
          </a:p>
          <a:p>
            <a:pPr algn="l">
              <a:lnSpc>
                <a:spcPts val="3220"/>
              </a:lnSpc>
            </a:pPr>
            <a:endParaRPr lang="en-US" sz="2300">
              <a:solidFill>
                <a:srgbClr val="000000"/>
              </a:solidFill>
              <a:latin typeface="DM Sans"/>
              <a:ea typeface="DM Sans"/>
              <a:cs typeface="DM Sans"/>
              <a:sym typeface="DM Sans"/>
            </a:endParaRPr>
          </a:p>
        </p:txBody>
      </p:sp>
      <p:sp>
        <p:nvSpPr>
          <p:cNvPr id="26" name="TextBox 26"/>
          <p:cNvSpPr txBox="1"/>
          <p:nvPr/>
        </p:nvSpPr>
        <p:spPr>
          <a:xfrm>
            <a:off x="1069578" y="1816481"/>
            <a:ext cx="2814127" cy="438785"/>
          </a:xfrm>
          <a:prstGeom prst="rect">
            <a:avLst/>
          </a:prstGeom>
        </p:spPr>
        <p:txBody>
          <a:bodyPr lIns="0" tIns="0" rIns="0" bIns="0" rtlCol="0" anchor="t">
            <a:spAutoFit/>
          </a:bodyPr>
          <a:lstStyle/>
          <a:p>
            <a:pPr algn="l">
              <a:lnSpc>
                <a:spcPts val="3640"/>
              </a:lnSpc>
            </a:pPr>
            <a:r>
              <a:rPr lang="en-US" sz="2600" b="1">
                <a:solidFill>
                  <a:srgbClr val="000000"/>
                </a:solidFill>
                <a:latin typeface="DM Sans Bold"/>
                <a:ea typeface="DM Sans Bold"/>
                <a:cs typeface="DM Sans Bold"/>
                <a:sym typeface="DM Sans Bold"/>
              </a:rPr>
              <a:t>key Takeaways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96" b="-9296"/>
            </a:stretch>
          </a:blipFill>
        </p:spPr>
        <p:txBody>
          <a:bodyPr/>
          <a:lstStyle/>
          <a:p>
            <a:endParaRPr lang="en-US"/>
          </a:p>
        </p:txBody>
      </p:sp>
      <p:grpSp>
        <p:nvGrpSpPr>
          <p:cNvPr id="3" name="Group 3"/>
          <p:cNvGrpSpPr/>
          <p:nvPr/>
        </p:nvGrpSpPr>
        <p:grpSpPr>
          <a:xfrm>
            <a:off x="8571333" y="3655892"/>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4575117" y="4136390"/>
            <a:ext cx="8673140" cy="1023620"/>
          </a:xfrm>
          <a:prstGeom prst="rect">
            <a:avLst/>
          </a:prstGeom>
        </p:spPr>
        <p:txBody>
          <a:bodyPr lIns="0" tIns="0" rIns="0" bIns="0" rtlCol="0" anchor="t">
            <a:spAutoFit/>
          </a:bodyPr>
          <a:lstStyle/>
          <a:p>
            <a:pPr algn="ctr">
              <a:lnSpc>
                <a:spcPts val="7540"/>
              </a:lnSpc>
            </a:pPr>
            <a:r>
              <a:rPr lang="en-US" sz="6500" b="1">
                <a:solidFill>
                  <a:srgbClr val="FFFFFF"/>
                </a:solidFill>
                <a:latin typeface="Telegraf Bold"/>
                <a:ea typeface="Telegraf Bold"/>
                <a:cs typeface="Telegraf Bold"/>
                <a:sym typeface="Telegraf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2907" y="10082"/>
            <a:ext cx="11329577" cy="10276918"/>
            <a:chOff x="0" y="0"/>
            <a:chExt cx="2983921" cy="2706678"/>
          </a:xfrm>
        </p:grpSpPr>
        <p:sp>
          <p:nvSpPr>
            <p:cNvPr id="3" name="Freeform 3"/>
            <p:cNvSpPr/>
            <p:nvPr/>
          </p:nvSpPr>
          <p:spPr>
            <a:xfrm>
              <a:off x="0" y="0"/>
              <a:ext cx="2983922" cy="2706678"/>
            </a:xfrm>
            <a:custGeom>
              <a:avLst/>
              <a:gdLst/>
              <a:ahLst/>
              <a:cxnLst/>
              <a:rect l="l" t="t" r="r" b="b"/>
              <a:pathLst>
                <a:path w="2983922" h="2706678">
                  <a:moveTo>
                    <a:pt x="0" y="0"/>
                  </a:moveTo>
                  <a:lnTo>
                    <a:pt x="2983922" y="0"/>
                  </a:lnTo>
                  <a:lnTo>
                    <a:pt x="2983922" y="2706678"/>
                  </a:lnTo>
                  <a:lnTo>
                    <a:pt x="0" y="2706678"/>
                  </a:lnTo>
                  <a:close/>
                </a:path>
              </a:pathLst>
            </a:custGeom>
            <a:solidFill>
              <a:srgbClr val="EAA416"/>
            </a:solidFill>
          </p:spPr>
          <p:txBody>
            <a:bodyPr/>
            <a:lstStyle/>
            <a:p>
              <a:endParaRPr lang="en-US"/>
            </a:p>
          </p:txBody>
        </p:sp>
        <p:sp>
          <p:nvSpPr>
            <p:cNvPr id="4" name="TextBox 4"/>
            <p:cNvSpPr txBox="1"/>
            <p:nvPr/>
          </p:nvSpPr>
          <p:spPr>
            <a:xfrm>
              <a:off x="0" y="-47625"/>
              <a:ext cx="2983921" cy="2754303"/>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537191" y="3589250"/>
            <a:ext cx="9288900" cy="2368407"/>
            <a:chOff x="0" y="0"/>
            <a:chExt cx="12385200" cy="3157875"/>
          </a:xfrm>
        </p:grpSpPr>
        <p:grpSp>
          <p:nvGrpSpPr>
            <p:cNvPr id="6" name="Group 6"/>
            <p:cNvGrpSpPr/>
            <p:nvPr/>
          </p:nvGrpSpPr>
          <p:grpSpPr>
            <a:xfrm>
              <a:off x="0" y="0"/>
              <a:ext cx="11266952" cy="889435"/>
              <a:chOff x="0" y="0"/>
              <a:chExt cx="2303130" cy="181814"/>
            </a:xfrm>
          </p:grpSpPr>
          <p:sp>
            <p:nvSpPr>
              <p:cNvPr id="7" name="Freeform 7"/>
              <p:cNvSpPr/>
              <p:nvPr/>
            </p:nvSpPr>
            <p:spPr>
              <a:xfrm>
                <a:off x="0" y="0"/>
                <a:ext cx="2303130" cy="181814"/>
              </a:xfrm>
              <a:custGeom>
                <a:avLst/>
                <a:gdLst/>
                <a:ahLst/>
                <a:cxnLst/>
                <a:rect l="l" t="t" r="r" b="b"/>
                <a:pathLst>
                  <a:path w="2303130" h="181814">
                    <a:moveTo>
                      <a:pt x="0" y="0"/>
                    </a:moveTo>
                    <a:lnTo>
                      <a:pt x="2303130" y="0"/>
                    </a:lnTo>
                    <a:lnTo>
                      <a:pt x="2303130" y="181814"/>
                    </a:lnTo>
                    <a:lnTo>
                      <a:pt x="0" y="181814"/>
                    </a:lnTo>
                    <a:close/>
                  </a:path>
                </a:pathLst>
              </a:custGeom>
              <a:solidFill>
                <a:srgbClr val="FFFFFF"/>
              </a:solidFill>
              <a:ln w="38100" cap="sq">
                <a:solidFill>
                  <a:srgbClr val="000000"/>
                </a:solidFill>
                <a:prstDash val="solid"/>
                <a:miter/>
              </a:ln>
            </p:spPr>
            <p:txBody>
              <a:bodyPr/>
              <a:lstStyle/>
              <a:p>
                <a:endParaRPr lang="en-US"/>
              </a:p>
            </p:txBody>
          </p:sp>
          <p:sp>
            <p:nvSpPr>
              <p:cNvPr id="8" name="TextBox 8"/>
              <p:cNvSpPr txBox="1"/>
              <p:nvPr/>
            </p:nvSpPr>
            <p:spPr>
              <a:xfrm>
                <a:off x="0" y="-57150"/>
                <a:ext cx="2303130" cy="238964"/>
              </a:xfrm>
              <a:prstGeom prst="rect">
                <a:avLst/>
              </a:prstGeom>
            </p:spPr>
            <p:txBody>
              <a:bodyPr lIns="49089" tIns="49089" rIns="49089" bIns="49089" rtlCol="0" anchor="ctr"/>
              <a:lstStyle/>
              <a:p>
                <a:pPr algn="ctr">
                  <a:lnSpc>
                    <a:spcPts val="3500"/>
                  </a:lnSpc>
                </a:pPr>
                <a:endParaRPr/>
              </a:p>
            </p:txBody>
          </p:sp>
        </p:grpSp>
        <p:grpSp>
          <p:nvGrpSpPr>
            <p:cNvPr id="9" name="Group 9"/>
            <p:cNvGrpSpPr/>
            <p:nvPr/>
          </p:nvGrpSpPr>
          <p:grpSpPr>
            <a:xfrm>
              <a:off x="0" y="762070"/>
              <a:ext cx="11266952" cy="2395806"/>
              <a:chOff x="0" y="0"/>
              <a:chExt cx="2303130" cy="489738"/>
            </a:xfrm>
          </p:grpSpPr>
          <p:sp>
            <p:nvSpPr>
              <p:cNvPr id="10" name="Freeform 10"/>
              <p:cNvSpPr/>
              <p:nvPr/>
            </p:nvSpPr>
            <p:spPr>
              <a:xfrm>
                <a:off x="0" y="0"/>
                <a:ext cx="2303130" cy="489738"/>
              </a:xfrm>
              <a:custGeom>
                <a:avLst/>
                <a:gdLst/>
                <a:ahLst/>
                <a:cxnLst/>
                <a:rect l="l" t="t" r="r" b="b"/>
                <a:pathLst>
                  <a:path w="2303130" h="489738">
                    <a:moveTo>
                      <a:pt x="0" y="0"/>
                    </a:moveTo>
                    <a:lnTo>
                      <a:pt x="2303130" y="0"/>
                    </a:lnTo>
                    <a:lnTo>
                      <a:pt x="2303130" y="489738"/>
                    </a:lnTo>
                    <a:lnTo>
                      <a:pt x="0" y="489738"/>
                    </a:lnTo>
                    <a:close/>
                  </a:path>
                </a:pathLst>
              </a:custGeom>
              <a:solidFill>
                <a:srgbClr val="E1E1E1"/>
              </a:solidFill>
              <a:ln w="38100" cap="sq">
                <a:solidFill>
                  <a:srgbClr val="000000"/>
                </a:solidFill>
                <a:prstDash val="solid"/>
                <a:miter/>
              </a:ln>
            </p:spPr>
            <p:txBody>
              <a:bodyPr/>
              <a:lstStyle/>
              <a:p>
                <a:endParaRPr lang="en-US"/>
              </a:p>
            </p:txBody>
          </p:sp>
          <p:sp>
            <p:nvSpPr>
              <p:cNvPr id="11" name="TextBox 11"/>
              <p:cNvSpPr txBox="1"/>
              <p:nvPr/>
            </p:nvSpPr>
            <p:spPr>
              <a:xfrm>
                <a:off x="0" y="-57150"/>
                <a:ext cx="2303130" cy="546888"/>
              </a:xfrm>
              <a:prstGeom prst="rect">
                <a:avLst/>
              </a:prstGeom>
            </p:spPr>
            <p:txBody>
              <a:bodyPr lIns="49089" tIns="49089" rIns="49089" bIns="49089" rtlCol="0" anchor="ctr"/>
              <a:lstStyle/>
              <a:p>
                <a:pPr algn="ctr">
                  <a:lnSpc>
                    <a:spcPts val="3500"/>
                  </a:lnSpc>
                </a:pPr>
                <a:endParaRPr/>
              </a:p>
            </p:txBody>
          </p:sp>
        </p:grpSp>
        <p:sp>
          <p:nvSpPr>
            <p:cNvPr id="12" name="TextBox 12"/>
            <p:cNvSpPr txBox="1"/>
            <p:nvPr/>
          </p:nvSpPr>
          <p:spPr>
            <a:xfrm>
              <a:off x="349762" y="1290174"/>
              <a:ext cx="12035438" cy="1642746"/>
            </a:xfrm>
            <a:prstGeom prst="rect">
              <a:avLst/>
            </a:prstGeom>
          </p:spPr>
          <p:txBody>
            <a:bodyPr lIns="0" tIns="0" rIns="0" bIns="0" rtlCol="0" anchor="t">
              <a:spAutoFit/>
            </a:bodyPr>
            <a:lstStyle/>
            <a:p>
              <a:pPr marL="518157" lvl="1" indent="-259078" algn="l">
                <a:lnSpc>
                  <a:spcPts val="3359"/>
                </a:lnSpc>
                <a:buFont typeface="Arial"/>
                <a:buChar char="•"/>
              </a:pPr>
              <a:r>
                <a:rPr lang="en-US" sz="2399" b="1">
                  <a:solidFill>
                    <a:srgbClr val="000000"/>
                  </a:solidFill>
                  <a:latin typeface="DM Sans Bold"/>
                  <a:ea typeface="DM Sans Bold"/>
                  <a:cs typeface="DM Sans Bold"/>
                  <a:sym typeface="DM Sans Bold"/>
                </a:rPr>
                <a:t>H₀: The variable has no impact on Job Satisfaction</a:t>
              </a:r>
            </a:p>
            <a:p>
              <a:pPr marL="518157" lvl="1" indent="-259078" algn="l">
                <a:lnSpc>
                  <a:spcPts val="3359"/>
                </a:lnSpc>
                <a:buFont typeface="Arial"/>
                <a:buChar char="•"/>
              </a:pPr>
              <a:r>
                <a:rPr lang="en-US" sz="2399" b="1">
                  <a:solidFill>
                    <a:srgbClr val="000000"/>
                  </a:solidFill>
                  <a:latin typeface="DM Sans Bold"/>
                  <a:ea typeface="DM Sans Bold"/>
                  <a:cs typeface="DM Sans Bold"/>
                  <a:sym typeface="DM Sans Bold"/>
                </a:rPr>
                <a:t>H₁: The variable has a significant impact</a:t>
              </a:r>
            </a:p>
            <a:p>
              <a:pPr algn="l">
                <a:lnSpc>
                  <a:spcPts val="3359"/>
                </a:lnSpc>
              </a:pPr>
              <a:endParaRPr lang="en-US" sz="2399" b="1">
                <a:solidFill>
                  <a:srgbClr val="000000"/>
                </a:solidFill>
                <a:latin typeface="DM Sans Bold"/>
                <a:ea typeface="DM Sans Bold"/>
                <a:cs typeface="DM Sans Bold"/>
                <a:sym typeface="DM Sans Bold"/>
              </a:endParaRPr>
            </a:p>
          </p:txBody>
        </p:sp>
        <p:sp>
          <p:nvSpPr>
            <p:cNvPr id="13" name="TextBox 13"/>
            <p:cNvSpPr txBox="1"/>
            <p:nvPr/>
          </p:nvSpPr>
          <p:spPr>
            <a:xfrm>
              <a:off x="887929" y="63734"/>
              <a:ext cx="9491094" cy="571355"/>
            </a:xfrm>
            <a:prstGeom prst="rect">
              <a:avLst/>
            </a:prstGeom>
          </p:spPr>
          <p:txBody>
            <a:bodyPr lIns="0" tIns="0" rIns="0" bIns="0" rtlCol="0" anchor="t">
              <a:spAutoFit/>
            </a:bodyPr>
            <a:lstStyle/>
            <a:p>
              <a:pPr algn="ctr">
                <a:lnSpc>
                  <a:spcPts val="3680"/>
                </a:lnSpc>
              </a:pPr>
              <a:r>
                <a:rPr lang="en-US" sz="2629" b="1">
                  <a:solidFill>
                    <a:srgbClr val="000000"/>
                  </a:solidFill>
                  <a:latin typeface="DM Sans Bold"/>
                  <a:ea typeface="DM Sans Bold"/>
                  <a:cs typeface="DM Sans Bold"/>
                  <a:sym typeface="DM Sans Bold"/>
                </a:rPr>
                <a:t>Hypothesis (for each predictor):</a:t>
              </a:r>
            </a:p>
          </p:txBody>
        </p:sp>
      </p:grpSp>
      <p:sp>
        <p:nvSpPr>
          <p:cNvPr id="14" name="TextBox 14"/>
          <p:cNvSpPr txBox="1"/>
          <p:nvPr/>
        </p:nvSpPr>
        <p:spPr>
          <a:xfrm>
            <a:off x="10053915" y="2409143"/>
            <a:ext cx="8002388" cy="3983295"/>
          </a:xfrm>
          <a:prstGeom prst="rect">
            <a:avLst/>
          </a:prstGeom>
        </p:spPr>
        <p:txBody>
          <a:bodyPr lIns="0" tIns="0" rIns="0" bIns="0" rtlCol="0" anchor="t">
            <a:spAutoFit/>
          </a:bodyPr>
          <a:lstStyle/>
          <a:p>
            <a:pPr algn="l">
              <a:lnSpc>
                <a:spcPts val="3934"/>
              </a:lnSpc>
              <a:spcBef>
                <a:spcPct val="0"/>
              </a:spcBef>
            </a:pPr>
            <a:r>
              <a:rPr lang="en-US" sz="2810">
                <a:solidFill>
                  <a:srgbClr val="000000"/>
                </a:solidFill>
                <a:latin typeface="Times New Roman"/>
                <a:ea typeface="Times New Roman"/>
                <a:cs typeface="Times New Roman"/>
                <a:sym typeface="Times New Roman"/>
              </a:rPr>
              <a:t>🔍 </a:t>
            </a:r>
            <a:r>
              <a:rPr lang="en-US" sz="2810" b="1">
                <a:solidFill>
                  <a:srgbClr val="000000"/>
                </a:solidFill>
                <a:latin typeface="Times New Roman Bold"/>
                <a:ea typeface="Times New Roman Bold"/>
                <a:cs typeface="Times New Roman Bold"/>
                <a:sym typeface="Times New Roman Bold"/>
              </a:rPr>
              <a:t>Dependent Variable (Target):</a:t>
            </a:r>
          </a:p>
          <a:p>
            <a:pPr algn="l">
              <a:lnSpc>
                <a:spcPts val="3934"/>
              </a:lnSpc>
              <a:spcBef>
                <a:spcPct val="0"/>
              </a:spcBef>
            </a:pPr>
            <a:r>
              <a:rPr lang="en-US" sz="2810">
                <a:solidFill>
                  <a:srgbClr val="000000"/>
                </a:solidFill>
                <a:latin typeface="Times New Roman"/>
                <a:ea typeface="Times New Roman"/>
                <a:cs typeface="Times New Roman"/>
                <a:sym typeface="Times New Roman"/>
              </a:rPr>
              <a:t>Job Satisfaction (scale: 0 to 100)</a:t>
            </a:r>
          </a:p>
          <a:p>
            <a:pPr algn="l">
              <a:lnSpc>
                <a:spcPts val="3934"/>
              </a:lnSpc>
              <a:spcBef>
                <a:spcPct val="0"/>
              </a:spcBef>
            </a:pPr>
            <a:endParaRPr lang="en-US" sz="2810">
              <a:solidFill>
                <a:srgbClr val="000000"/>
              </a:solidFill>
              <a:latin typeface="Times New Roman"/>
              <a:ea typeface="Times New Roman"/>
              <a:cs typeface="Times New Roman"/>
              <a:sym typeface="Times New Roman"/>
            </a:endParaRPr>
          </a:p>
          <a:p>
            <a:pPr algn="l">
              <a:lnSpc>
                <a:spcPts val="3934"/>
              </a:lnSpc>
              <a:spcBef>
                <a:spcPct val="0"/>
              </a:spcBef>
            </a:pPr>
            <a:r>
              <a:rPr lang="en-US" sz="2810">
                <a:solidFill>
                  <a:srgbClr val="000000"/>
                </a:solidFill>
                <a:latin typeface="Times New Roman"/>
                <a:ea typeface="Times New Roman"/>
                <a:cs typeface="Times New Roman"/>
                <a:sym typeface="Times New Roman"/>
              </a:rPr>
              <a:t>🔍 </a:t>
            </a:r>
            <a:r>
              <a:rPr lang="en-US" sz="2810" b="1">
                <a:solidFill>
                  <a:srgbClr val="000000"/>
                </a:solidFill>
                <a:latin typeface="Times New Roman Bold"/>
                <a:ea typeface="Times New Roman Bold"/>
                <a:cs typeface="Times New Roman Bold"/>
                <a:sym typeface="Times New Roman Bold"/>
              </a:rPr>
              <a:t>Independent Variables (Predictors):</a:t>
            </a:r>
          </a:p>
          <a:p>
            <a:pPr algn="l">
              <a:lnSpc>
                <a:spcPts val="3934"/>
              </a:lnSpc>
              <a:spcBef>
                <a:spcPct val="0"/>
              </a:spcBef>
            </a:pPr>
            <a:r>
              <a:rPr lang="en-US" sz="2810">
                <a:solidFill>
                  <a:srgbClr val="000000"/>
                </a:solidFill>
                <a:latin typeface="Times New Roman"/>
                <a:ea typeface="Times New Roman"/>
                <a:cs typeface="Times New Roman"/>
                <a:sym typeface="Times New Roman"/>
              </a:rPr>
              <a:t>Relationship with Supervisor (scale: 1 to 5)</a:t>
            </a:r>
          </a:p>
          <a:p>
            <a:pPr algn="l">
              <a:lnSpc>
                <a:spcPts val="3934"/>
              </a:lnSpc>
              <a:spcBef>
                <a:spcPct val="0"/>
              </a:spcBef>
            </a:pPr>
            <a:r>
              <a:rPr lang="en-US" sz="2810">
                <a:solidFill>
                  <a:srgbClr val="000000"/>
                </a:solidFill>
                <a:latin typeface="Times New Roman"/>
                <a:ea typeface="Times New Roman"/>
                <a:cs typeface="Times New Roman"/>
                <a:sym typeface="Times New Roman"/>
              </a:rPr>
              <a:t>Overall Quality of Work Environment(scale:0 to 10)</a:t>
            </a:r>
          </a:p>
          <a:p>
            <a:pPr algn="l">
              <a:lnSpc>
                <a:spcPts val="3934"/>
              </a:lnSpc>
              <a:spcBef>
                <a:spcPct val="0"/>
              </a:spcBef>
            </a:pPr>
            <a:r>
              <a:rPr lang="en-US" sz="2810">
                <a:solidFill>
                  <a:srgbClr val="000000"/>
                </a:solidFill>
                <a:latin typeface="Times New Roman"/>
                <a:ea typeface="Times New Roman"/>
                <a:cs typeface="Times New Roman"/>
                <a:sym typeface="Times New Roman"/>
              </a:rPr>
              <a:t>Total Hours Worked per Week (numeric)</a:t>
            </a:r>
          </a:p>
          <a:p>
            <a:pPr algn="l">
              <a:lnSpc>
                <a:spcPts val="3934"/>
              </a:lnSpc>
              <a:spcBef>
                <a:spcPct val="0"/>
              </a:spcBef>
            </a:pPr>
            <a:r>
              <a:rPr lang="en-US" sz="2810">
                <a:solidFill>
                  <a:srgbClr val="000000"/>
                </a:solidFill>
                <a:latin typeface="Times New Roman"/>
                <a:ea typeface="Times New Roman"/>
                <a:cs typeface="Times New Roman"/>
                <a:sym typeface="Times New Roman"/>
              </a:rPr>
              <a:t>Opportunities for Advancement (scale: 1 to 5)</a:t>
            </a:r>
          </a:p>
        </p:txBody>
      </p:sp>
      <p:sp>
        <p:nvSpPr>
          <p:cNvPr id="15" name="Freeform 15"/>
          <p:cNvSpPr/>
          <p:nvPr/>
        </p:nvSpPr>
        <p:spPr>
          <a:xfrm>
            <a:off x="15662927" y="9004593"/>
            <a:ext cx="3192747" cy="696599"/>
          </a:xfrm>
          <a:custGeom>
            <a:avLst/>
            <a:gdLst/>
            <a:ahLst/>
            <a:cxnLst/>
            <a:rect l="l" t="t" r="r" b="b"/>
            <a:pathLst>
              <a:path w="3192747" h="696599">
                <a:moveTo>
                  <a:pt x="0" y="0"/>
                </a:moveTo>
                <a:lnTo>
                  <a:pt x="3192746" y="0"/>
                </a:lnTo>
                <a:lnTo>
                  <a:pt x="3192746" y="696599"/>
                </a:lnTo>
                <a:lnTo>
                  <a:pt x="0" y="69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6" name="Group 16"/>
          <p:cNvGrpSpPr/>
          <p:nvPr/>
        </p:nvGrpSpPr>
        <p:grpSpPr>
          <a:xfrm>
            <a:off x="324649" y="236434"/>
            <a:ext cx="9133111" cy="667077"/>
            <a:chOff x="0" y="0"/>
            <a:chExt cx="2489255" cy="181814"/>
          </a:xfrm>
        </p:grpSpPr>
        <p:sp>
          <p:nvSpPr>
            <p:cNvPr id="17" name="Freeform 17"/>
            <p:cNvSpPr/>
            <p:nvPr/>
          </p:nvSpPr>
          <p:spPr>
            <a:xfrm>
              <a:off x="0" y="0"/>
              <a:ext cx="2489255" cy="181814"/>
            </a:xfrm>
            <a:custGeom>
              <a:avLst/>
              <a:gdLst/>
              <a:ahLst/>
              <a:cxnLst/>
              <a:rect l="l" t="t" r="r" b="b"/>
              <a:pathLst>
                <a:path w="2489255" h="181814">
                  <a:moveTo>
                    <a:pt x="0" y="0"/>
                  </a:moveTo>
                  <a:lnTo>
                    <a:pt x="2489255" y="0"/>
                  </a:lnTo>
                  <a:lnTo>
                    <a:pt x="2489255" y="181814"/>
                  </a:lnTo>
                  <a:lnTo>
                    <a:pt x="0" y="181814"/>
                  </a:lnTo>
                  <a:close/>
                </a:path>
              </a:pathLst>
            </a:custGeom>
            <a:solidFill>
              <a:srgbClr val="FFFFFF"/>
            </a:solidFill>
            <a:ln w="38100" cap="sq">
              <a:solidFill>
                <a:srgbClr val="000000"/>
              </a:solidFill>
              <a:prstDash val="solid"/>
              <a:miter/>
            </a:ln>
          </p:spPr>
          <p:txBody>
            <a:bodyPr/>
            <a:lstStyle/>
            <a:p>
              <a:endParaRPr lang="en-US"/>
            </a:p>
          </p:txBody>
        </p:sp>
        <p:sp>
          <p:nvSpPr>
            <p:cNvPr id="18" name="TextBox 18"/>
            <p:cNvSpPr txBox="1"/>
            <p:nvPr/>
          </p:nvSpPr>
          <p:spPr>
            <a:xfrm>
              <a:off x="0" y="-57150"/>
              <a:ext cx="2489255" cy="238964"/>
            </a:xfrm>
            <a:prstGeom prst="rect">
              <a:avLst/>
            </a:prstGeom>
          </p:spPr>
          <p:txBody>
            <a:bodyPr lIns="49089" tIns="49089" rIns="49089" bIns="49089" rtlCol="0" anchor="ctr"/>
            <a:lstStyle/>
            <a:p>
              <a:pPr algn="ctr">
                <a:lnSpc>
                  <a:spcPts val="3500"/>
                </a:lnSpc>
              </a:pPr>
              <a:endParaRPr/>
            </a:p>
          </p:txBody>
        </p:sp>
      </p:grpSp>
      <p:grpSp>
        <p:nvGrpSpPr>
          <p:cNvPr id="19" name="Group 19"/>
          <p:cNvGrpSpPr/>
          <p:nvPr/>
        </p:nvGrpSpPr>
        <p:grpSpPr>
          <a:xfrm>
            <a:off x="324649" y="729206"/>
            <a:ext cx="9133111" cy="2498741"/>
            <a:chOff x="0" y="0"/>
            <a:chExt cx="2489255" cy="681039"/>
          </a:xfrm>
        </p:grpSpPr>
        <p:sp>
          <p:nvSpPr>
            <p:cNvPr id="20" name="Freeform 20"/>
            <p:cNvSpPr/>
            <p:nvPr/>
          </p:nvSpPr>
          <p:spPr>
            <a:xfrm>
              <a:off x="0" y="0"/>
              <a:ext cx="2489255" cy="681039"/>
            </a:xfrm>
            <a:custGeom>
              <a:avLst/>
              <a:gdLst/>
              <a:ahLst/>
              <a:cxnLst/>
              <a:rect l="l" t="t" r="r" b="b"/>
              <a:pathLst>
                <a:path w="2489255" h="681039">
                  <a:moveTo>
                    <a:pt x="0" y="0"/>
                  </a:moveTo>
                  <a:lnTo>
                    <a:pt x="2489255" y="0"/>
                  </a:lnTo>
                  <a:lnTo>
                    <a:pt x="2489255" y="681039"/>
                  </a:lnTo>
                  <a:lnTo>
                    <a:pt x="0" y="681039"/>
                  </a:lnTo>
                  <a:close/>
                </a:path>
              </a:pathLst>
            </a:custGeom>
            <a:solidFill>
              <a:srgbClr val="E1E1E1"/>
            </a:solidFill>
            <a:ln w="38100" cap="sq">
              <a:solidFill>
                <a:srgbClr val="000000"/>
              </a:solidFill>
              <a:prstDash val="solid"/>
              <a:miter/>
            </a:ln>
          </p:spPr>
          <p:txBody>
            <a:bodyPr/>
            <a:lstStyle/>
            <a:p>
              <a:endParaRPr lang="en-US"/>
            </a:p>
          </p:txBody>
        </p:sp>
        <p:sp>
          <p:nvSpPr>
            <p:cNvPr id="21" name="TextBox 21"/>
            <p:cNvSpPr txBox="1"/>
            <p:nvPr/>
          </p:nvSpPr>
          <p:spPr>
            <a:xfrm>
              <a:off x="0" y="-57150"/>
              <a:ext cx="2489255" cy="738189"/>
            </a:xfrm>
            <a:prstGeom prst="rect">
              <a:avLst/>
            </a:prstGeom>
          </p:spPr>
          <p:txBody>
            <a:bodyPr lIns="49089" tIns="49089" rIns="49089" bIns="49089" rtlCol="0" anchor="ctr"/>
            <a:lstStyle/>
            <a:p>
              <a:pPr algn="ctr">
                <a:lnSpc>
                  <a:spcPts val="3500"/>
                </a:lnSpc>
              </a:pPr>
              <a:endParaRPr/>
            </a:p>
          </p:txBody>
        </p:sp>
      </p:grpSp>
      <p:sp>
        <p:nvSpPr>
          <p:cNvPr id="22" name="TextBox 22"/>
          <p:cNvSpPr txBox="1"/>
          <p:nvPr/>
        </p:nvSpPr>
        <p:spPr>
          <a:xfrm>
            <a:off x="431182" y="855886"/>
            <a:ext cx="9026578" cy="2533650"/>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000000"/>
                </a:solidFill>
                <a:latin typeface="DM Sans"/>
                <a:ea typeface="DM Sans"/>
                <a:cs typeface="DM Sans"/>
                <a:sym typeface="DM Sans"/>
              </a:rPr>
              <a:t>Identify which of these variables significantly influence Job Satisfaction</a:t>
            </a:r>
          </a:p>
          <a:p>
            <a:pPr marL="539746" lvl="1" indent="-269873" algn="l">
              <a:lnSpc>
                <a:spcPts val="3499"/>
              </a:lnSpc>
              <a:buFont typeface="Arial"/>
              <a:buChar char="•"/>
            </a:pPr>
            <a:r>
              <a:rPr lang="en-US" sz="2499">
                <a:solidFill>
                  <a:srgbClr val="000000"/>
                </a:solidFill>
                <a:latin typeface="DM Sans"/>
                <a:ea typeface="DM Sans"/>
                <a:cs typeface="DM Sans"/>
                <a:sym typeface="DM Sans"/>
              </a:rPr>
              <a:t>Develop a mathematical regression model</a:t>
            </a:r>
          </a:p>
          <a:p>
            <a:pPr marL="539746" lvl="1" indent="-269873" algn="l">
              <a:lnSpc>
                <a:spcPts val="3499"/>
              </a:lnSpc>
              <a:buFont typeface="Arial"/>
              <a:buChar char="•"/>
            </a:pPr>
            <a:r>
              <a:rPr lang="en-US" sz="2499">
                <a:solidFill>
                  <a:srgbClr val="000000"/>
                </a:solidFill>
                <a:latin typeface="DM Sans"/>
                <a:ea typeface="DM Sans"/>
                <a:cs typeface="DM Sans"/>
                <a:sym typeface="DM Sans"/>
              </a:rPr>
              <a:t>Interpret the model using hypothesis testing</a:t>
            </a:r>
          </a:p>
          <a:p>
            <a:pPr marL="539746" lvl="1" indent="-269873" algn="l">
              <a:lnSpc>
                <a:spcPts val="3499"/>
              </a:lnSpc>
              <a:buFont typeface="Arial"/>
              <a:buChar char="•"/>
            </a:pPr>
            <a:r>
              <a:rPr lang="en-US" sz="2499">
                <a:solidFill>
                  <a:srgbClr val="000000"/>
                </a:solidFill>
                <a:latin typeface="DM Sans"/>
                <a:ea typeface="DM Sans"/>
                <a:cs typeface="DM Sans"/>
                <a:sym typeface="DM Sans"/>
              </a:rPr>
              <a:t>Check model diagnostics to assess validity</a:t>
            </a:r>
          </a:p>
          <a:p>
            <a:pPr algn="l">
              <a:lnSpc>
                <a:spcPts val="2799"/>
              </a:lnSpc>
            </a:pPr>
            <a:endParaRPr lang="en-US" sz="2499">
              <a:solidFill>
                <a:srgbClr val="000000"/>
              </a:solidFill>
              <a:latin typeface="DM Sans"/>
              <a:ea typeface="DM Sans"/>
              <a:cs typeface="DM Sans"/>
              <a:sym typeface="DM Sans"/>
            </a:endParaRPr>
          </a:p>
        </p:txBody>
      </p:sp>
      <p:sp>
        <p:nvSpPr>
          <p:cNvPr id="23" name="TextBox 23"/>
          <p:cNvSpPr txBox="1"/>
          <p:nvPr/>
        </p:nvSpPr>
        <p:spPr>
          <a:xfrm>
            <a:off x="2682834" y="291165"/>
            <a:ext cx="3933624" cy="438041"/>
          </a:xfrm>
          <a:prstGeom prst="rect">
            <a:avLst/>
          </a:prstGeom>
        </p:spPr>
        <p:txBody>
          <a:bodyPr lIns="0" tIns="0" rIns="0" bIns="0" rtlCol="0" anchor="t">
            <a:spAutoFit/>
          </a:bodyPr>
          <a:lstStyle/>
          <a:p>
            <a:pPr algn="ctr">
              <a:lnSpc>
                <a:spcPts val="3680"/>
              </a:lnSpc>
            </a:pPr>
            <a:r>
              <a:rPr lang="en-US" sz="2629" b="1">
                <a:solidFill>
                  <a:srgbClr val="000000"/>
                </a:solidFill>
                <a:latin typeface="DM Sans Bold"/>
                <a:ea typeface="DM Sans Bold"/>
                <a:cs typeface="DM Sans Bold"/>
                <a:sym typeface="DM Sans Bold"/>
              </a:rPr>
              <a:t>PROBLEM STATEMENT</a:t>
            </a:r>
          </a:p>
        </p:txBody>
      </p:sp>
      <p:sp>
        <p:nvSpPr>
          <p:cNvPr id="24" name="Freeform 24"/>
          <p:cNvSpPr/>
          <p:nvPr/>
        </p:nvSpPr>
        <p:spPr>
          <a:xfrm>
            <a:off x="5556299" y="6157682"/>
            <a:ext cx="1645991" cy="3917731"/>
          </a:xfrm>
          <a:custGeom>
            <a:avLst/>
            <a:gdLst/>
            <a:ahLst/>
            <a:cxnLst/>
            <a:rect l="l" t="t" r="r" b="b"/>
            <a:pathLst>
              <a:path w="1645991" h="3917731">
                <a:moveTo>
                  <a:pt x="0" y="0"/>
                </a:moveTo>
                <a:lnTo>
                  <a:pt x="1645991" y="0"/>
                </a:lnTo>
                <a:lnTo>
                  <a:pt x="1645991" y="3917731"/>
                </a:lnTo>
                <a:lnTo>
                  <a:pt x="0" y="3917731"/>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25" name="Freeform 25"/>
          <p:cNvSpPr/>
          <p:nvPr/>
        </p:nvSpPr>
        <p:spPr>
          <a:xfrm>
            <a:off x="2427463" y="6157682"/>
            <a:ext cx="3128836" cy="3917731"/>
          </a:xfrm>
          <a:custGeom>
            <a:avLst/>
            <a:gdLst/>
            <a:ahLst/>
            <a:cxnLst/>
            <a:rect l="l" t="t" r="r" b="b"/>
            <a:pathLst>
              <a:path w="3128836" h="3917731">
                <a:moveTo>
                  <a:pt x="0" y="0"/>
                </a:moveTo>
                <a:lnTo>
                  <a:pt x="3128836" y="0"/>
                </a:lnTo>
                <a:lnTo>
                  <a:pt x="3128836" y="3917731"/>
                </a:lnTo>
                <a:lnTo>
                  <a:pt x="0" y="3917731"/>
                </a:lnTo>
                <a:lnTo>
                  <a:pt x="0" y="0"/>
                </a:lnTo>
                <a:close/>
              </a:path>
            </a:pathLst>
          </a:custGeom>
          <a:blipFill>
            <a:blip r:embed="rId5"/>
            <a:stretch>
              <a:fillRect/>
            </a:stretch>
          </a:blipFill>
          <a:ln w="38100" cap="sq">
            <a:solidFill>
              <a:srgbClr val="000000"/>
            </a:solidFill>
            <a:prstDash val="solid"/>
            <a:miter/>
          </a:ln>
        </p:spPr>
        <p:txBody>
          <a:bodyPr/>
          <a:lstStyle/>
          <a:p>
            <a:endParaRPr lang="en-US"/>
          </a:p>
        </p:txBody>
      </p:sp>
      <p:sp>
        <p:nvSpPr>
          <p:cNvPr id="26" name="TextBox 26"/>
          <p:cNvSpPr txBox="1"/>
          <p:nvPr/>
        </p:nvSpPr>
        <p:spPr>
          <a:xfrm>
            <a:off x="10286707" y="448353"/>
            <a:ext cx="7373039" cy="823595"/>
          </a:xfrm>
          <a:prstGeom prst="rect">
            <a:avLst/>
          </a:prstGeom>
        </p:spPr>
        <p:txBody>
          <a:bodyPr lIns="0" tIns="0" rIns="0" bIns="0" rtlCol="0" anchor="t">
            <a:spAutoFit/>
          </a:bodyPr>
          <a:lstStyle/>
          <a:p>
            <a:pPr algn="l">
              <a:lnSpc>
                <a:spcPts val="6009"/>
              </a:lnSpc>
            </a:pPr>
            <a:r>
              <a:rPr lang="en-US" sz="5180" b="1">
                <a:solidFill>
                  <a:srgbClr val="000000"/>
                </a:solidFill>
                <a:latin typeface="Telegraf Bold"/>
                <a:ea typeface="Telegraf Bold"/>
                <a:cs typeface="Telegraf Bold"/>
                <a:sym typeface="Telegraf Bold"/>
              </a:rPr>
              <a:t>DATASET OVERVIEW</a:t>
            </a:r>
          </a:p>
        </p:txBody>
      </p:sp>
      <p:sp>
        <p:nvSpPr>
          <p:cNvPr id="27" name="TextBox 27"/>
          <p:cNvSpPr txBox="1"/>
          <p:nvPr/>
        </p:nvSpPr>
        <p:spPr>
          <a:xfrm>
            <a:off x="11073248" y="1578035"/>
            <a:ext cx="5690751" cy="422275"/>
          </a:xfrm>
          <a:prstGeom prst="rect">
            <a:avLst/>
          </a:prstGeom>
        </p:spPr>
        <p:txBody>
          <a:bodyPr wrap="square" lIns="0" tIns="0" rIns="0" bIns="0" rtlCol="0" anchor="t">
            <a:spAutoFit/>
          </a:bodyPr>
          <a:lstStyle/>
          <a:p>
            <a:pPr algn="ctr">
              <a:lnSpc>
                <a:spcPts val="3499"/>
              </a:lnSpc>
              <a:spcBef>
                <a:spcPct val="0"/>
              </a:spcBef>
            </a:pPr>
            <a:r>
              <a:rPr lang="en-US" sz="2499" b="1" u="sng" dirty="0">
                <a:solidFill>
                  <a:srgbClr val="000000"/>
                </a:solidFill>
                <a:latin typeface="Canva Sans Bold"/>
                <a:ea typeface="Canva Sans Bold"/>
                <a:cs typeface="Canva Sans Bold"/>
                <a:sym typeface="Canva Sans Bold"/>
              </a:rPr>
              <a:t>UNDERSTANDING THE VARIABLES</a:t>
            </a:r>
          </a:p>
        </p:txBody>
      </p:sp>
      <p:sp>
        <p:nvSpPr>
          <p:cNvPr id="28" name="TextBox 28"/>
          <p:cNvSpPr txBox="1"/>
          <p:nvPr/>
        </p:nvSpPr>
        <p:spPr>
          <a:xfrm>
            <a:off x="12010657" y="7663472"/>
            <a:ext cx="4088904" cy="988695"/>
          </a:xfrm>
          <a:prstGeom prst="rect">
            <a:avLst/>
          </a:prstGeom>
        </p:spPr>
        <p:txBody>
          <a:bodyPr lIns="0" tIns="0" rIns="0" bIns="0" rtlCol="0" anchor="t">
            <a:spAutoFit/>
          </a:bodyPr>
          <a:lstStyle/>
          <a:p>
            <a:pPr algn="ctr">
              <a:lnSpc>
                <a:spcPts val="3779"/>
              </a:lnSpc>
              <a:spcBef>
                <a:spcPct val="0"/>
              </a:spcBef>
            </a:pPr>
            <a:r>
              <a:rPr lang="en-US" sz="2699" b="1">
                <a:solidFill>
                  <a:srgbClr val="000000"/>
                </a:solidFill>
                <a:latin typeface="Times New Roman Bold"/>
                <a:ea typeface="Times New Roman Bold"/>
                <a:cs typeface="Times New Roman Bold"/>
                <a:sym typeface="Times New Roman Bold"/>
              </a:rPr>
              <a:t>Total Records: 20 Employees</a:t>
            </a:r>
          </a:p>
          <a:p>
            <a:pPr algn="ctr">
              <a:lnSpc>
                <a:spcPts val="3779"/>
              </a:lnSpc>
              <a:spcBef>
                <a:spcPct val="0"/>
              </a:spcBef>
            </a:pPr>
            <a:r>
              <a:rPr lang="en-US" sz="2699" b="1">
                <a:solidFill>
                  <a:srgbClr val="000000"/>
                </a:solidFill>
                <a:latin typeface="Times New Roman Bold"/>
                <a:ea typeface="Times New Roman Bold"/>
                <a:cs typeface="Times New Roman Bold"/>
                <a:sym typeface="Times New Roman Bold"/>
              </a:rPr>
              <a:t>Total Variables: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318" y="5288718"/>
            <a:ext cx="17637364" cy="4806182"/>
          </a:xfrm>
          <a:custGeom>
            <a:avLst/>
            <a:gdLst/>
            <a:ahLst/>
            <a:cxnLst/>
            <a:rect l="l" t="t" r="r" b="b"/>
            <a:pathLst>
              <a:path w="17637364" h="4806182">
                <a:moveTo>
                  <a:pt x="0" y="0"/>
                </a:moveTo>
                <a:lnTo>
                  <a:pt x="17637364" y="0"/>
                </a:lnTo>
                <a:lnTo>
                  <a:pt x="17637364" y="4806182"/>
                </a:lnTo>
                <a:lnTo>
                  <a:pt x="0" y="4806182"/>
                </a:lnTo>
                <a:lnTo>
                  <a:pt x="0" y="0"/>
                </a:lnTo>
                <a:close/>
              </a:path>
            </a:pathLst>
          </a:custGeom>
          <a:blipFill>
            <a:blip r:embed="rId2"/>
            <a:stretch>
              <a:fillRect/>
            </a:stretch>
          </a:blipFill>
          <a:ln w="19050" cap="sq">
            <a:solidFill>
              <a:srgbClr val="000000"/>
            </a:solidFill>
            <a:prstDash val="solid"/>
            <a:miter/>
          </a:ln>
        </p:spPr>
        <p:txBody>
          <a:bodyPr/>
          <a:lstStyle/>
          <a:p>
            <a:endParaRPr lang="en-US"/>
          </a:p>
        </p:txBody>
      </p:sp>
      <p:sp>
        <p:nvSpPr>
          <p:cNvPr id="3" name="Freeform 3"/>
          <p:cNvSpPr/>
          <p:nvPr/>
        </p:nvSpPr>
        <p:spPr>
          <a:xfrm>
            <a:off x="5606577" y="187701"/>
            <a:ext cx="7074846" cy="4908174"/>
          </a:xfrm>
          <a:custGeom>
            <a:avLst/>
            <a:gdLst/>
            <a:ahLst/>
            <a:cxnLst/>
            <a:rect l="l" t="t" r="r" b="b"/>
            <a:pathLst>
              <a:path w="7074846" h="4908174">
                <a:moveTo>
                  <a:pt x="0" y="0"/>
                </a:moveTo>
                <a:lnTo>
                  <a:pt x="7074846" y="0"/>
                </a:lnTo>
                <a:lnTo>
                  <a:pt x="7074846" y="4908174"/>
                </a:lnTo>
                <a:lnTo>
                  <a:pt x="0" y="4908174"/>
                </a:lnTo>
                <a:lnTo>
                  <a:pt x="0" y="0"/>
                </a:lnTo>
                <a:close/>
              </a:path>
            </a:pathLst>
          </a:custGeom>
          <a:blipFill>
            <a:blip r:embed="rId3"/>
            <a:stretch>
              <a:fillRect/>
            </a:stretch>
          </a:blipFill>
          <a:ln w="19050" cap="sq">
            <a:solidFill>
              <a:srgbClr val="000000"/>
            </a:solidFill>
            <a:prstDash val="solid"/>
            <a:miter/>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96" b="-9296"/>
            </a:stretch>
          </a:blipFill>
        </p:spPr>
        <p:txBody>
          <a:bodyPr/>
          <a:lstStyle/>
          <a:p>
            <a:endParaRPr lang="en-US"/>
          </a:p>
        </p:txBody>
      </p:sp>
      <p:sp>
        <p:nvSpPr>
          <p:cNvPr id="3" name="Freeform 3"/>
          <p:cNvSpPr/>
          <p:nvPr/>
        </p:nvSpPr>
        <p:spPr>
          <a:xfrm>
            <a:off x="17003371" y="6460065"/>
            <a:ext cx="255929" cy="255929"/>
          </a:xfrm>
          <a:custGeom>
            <a:avLst/>
            <a:gdLst/>
            <a:ahLst/>
            <a:cxnLst/>
            <a:rect l="l" t="t" r="r" b="b"/>
            <a:pathLst>
              <a:path w="255929" h="255929">
                <a:moveTo>
                  <a:pt x="0" y="0"/>
                </a:moveTo>
                <a:lnTo>
                  <a:pt x="255929" y="0"/>
                </a:lnTo>
                <a:lnTo>
                  <a:pt x="255929" y="255930"/>
                </a:lnTo>
                <a:lnTo>
                  <a:pt x="0" y="255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894476" y="527559"/>
            <a:ext cx="3192747" cy="696599"/>
          </a:xfrm>
          <a:custGeom>
            <a:avLst/>
            <a:gdLst/>
            <a:ahLst/>
            <a:cxnLst/>
            <a:rect l="l" t="t" r="r" b="b"/>
            <a:pathLst>
              <a:path w="3192747" h="696599">
                <a:moveTo>
                  <a:pt x="0" y="0"/>
                </a:moveTo>
                <a:lnTo>
                  <a:pt x="3192746" y="0"/>
                </a:lnTo>
                <a:lnTo>
                  <a:pt x="3192746" y="696599"/>
                </a:lnTo>
                <a:lnTo>
                  <a:pt x="0" y="6965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310419" y="3313215"/>
            <a:ext cx="3689037" cy="1931174"/>
          </a:xfrm>
          <a:custGeom>
            <a:avLst/>
            <a:gdLst/>
            <a:ahLst/>
            <a:cxnLst/>
            <a:rect l="l" t="t" r="r" b="b"/>
            <a:pathLst>
              <a:path w="3689037" h="1931174">
                <a:moveTo>
                  <a:pt x="0" y="0"/>
                </a:moveTo>
                <a:lnTo>
                  <a:pt x="3689037" y="0"/>
                </a:lnTo>
                <a:lnTo>
                  <a:pt x="3689037" y="1931173"/>
                </a:lnTo>
                <a:lnTo>
                  <a:pt x="0" y="1931173"/>
                </a:lnTo>
                <a:lnTo>
                  <a:pt x="0" y="0"/>
                </a:lnTo>
                <a:close/>
              </a:path>
            </a:pathLst>
          </a:custGeom>
          <a:blipFill>
            <a:blip r:embed="rId7"/>
            <a:stretch>
              <a:fillRect/>
            </a:stretch>
          </a:blipFill>
        </p:spPr>
        <p:txBody>
          <a:bodyPr/>
          <a:lstStyle/>
          <a:p>
            <a:endParaRPr lang="en-US"/>
          </a:p>
        </p:txBody>
      </p:sp>
      <p:sp>
        <p:nvSpPr>
          <p:cNvPr id="6" name="Freeform 6"/>
          <p:cNvSpPr/>
          <p:nvPr/>
        </p:nvSpPr>
        <p:spPr>
          <a:xfrm>
            <a:off x="10278658" y="3212326"/>
            <a:ext cx="3685443" cy="2132950"/>
          </a:xfrm>
          <a:custGeom>
            <a:avLst/>
            <a:gdLst/>
            <a:ahLst/>
            <a:cxnLst/>
            <a:rect l="l" t="t" r="r" b="b"/>
            <a:pathLst>
              <a:path w="3685443" h="2132950">
                <a:moveTo>
                  <a:pt x="0" y="0"/>
                </a:moveTo>
                <a:lnTo>
                  <a:pt x="3685444" y="0"/>
                </a:lnTo>
                <a:lnTo>
                  <a:pt x="3685444" y="2132951"/>
                </a:lnTo>
                <a:lnTo>
                  <a:pt x="0" y="2132951"/>
                </a:lnTo>
                <a:lnTo>
                  <a:pt x="0" y="0"/>
                </a:lnTo>
                <a:close/>
              </a:path>
            </a:pathLst>
          </a:custGeom>
          <a:blipFill>
            <a:blip r:embed="rId8"/>
            <a:stretch>
              <a:fillRect/>
            </a:stretch>
          </a:blipFill>
        </p:spPr>
        <p:txBody>
          <a:bodyPr/>
          <a:lstStyle/>
          <a:p>
            <a:endParaRPr lang="en-US"/>
          </a:p>
        </p:txBody>
      </p:sp>
      <p:sp>
        <p:nvSpPr>
          <p:cNvPr id="7" name="Freeform 7"/>
          <p:cNvSpPr/>
          <p:nvPr/>
        </p:nvSpPr>
        <p:spPr>
          <a:xfrm>
            <a:off x="11362884" y="6491168"/>
            <a:ext cx="255929" cy="255929"/>
          </a:xfrm>
          <a:custGeom>
            <a:avLst/>
            <a:gdLst/>
            <a:ahLst/>
            <a:cxnLst/>
            <a:rect l="l" t="t" r="r" b="b"/>
            <a:pathLst>
              <a:path w="255929" h="255929">
                <a:moveTo>
                  <a:pt x="0" y="0"/>
                </a:moveTo>
                <a:lnTo>
                  <a:pt x="255930" y="0"/>
                </a:lnTo>
                <a:lnTo>
                  <a:pt x="255930" y="255929"/>
                </a:lnTo>
                <a:lnTo>
                  <a:pt x="0" y="2559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1028700" y="6460065"/>
            <a:ext cx="4906134" cy="3491122"/>
            <a:chOff x="0" y="0"/>
            <a:chExt cx="6541512" cy="4654830"/>
          </a:xfrm>
        </p:grpSpPr>
        <p:grpSp>
          <p:nvGrpSpPr>
            <p:cNvPr id="9" name="Group 9"/>
            <p:cNvGrpSpPr/>
            <p:nvPr/>
          </p:nvGrpSpPr>
          <p:grpSpPr>
            <a:xfrm>
              <a:off x="0" y="0"/>
              <a:ext cx="5614233" cy="920431"/>
              <a:chOff x="0" y="0"/>
              <a:chExt cx="1108984" cy="181814"/>
            </a:xfrm>
          </p:grpSpPr>
          <p:sp>
            <p:nvSpPr>
              <p:cNvPr id="10" name="Freeform 10"/>
              <p:cNvSpPr/>
              <p:nvPr/>
            </p:nvSpPr>
            <p:spPr>
              <a:xfrm>
                <a:off x="0" y="0"/>
                <a:ext cx="1108984" cy="181814"/>
              </a:xfrm>
              <a:custGeom>
                <a:avLst/>
                <a:gdLst/>
                <a:ahLst/>
                <a:cxnLst/>
                <a:rect l="l" t="t" r="r" b="b"/>
                <a:pathLst>
                  <a:path w="1108984" h="181814">
                    <a:moveTo>
                      <a:pt x="0" y="0"/>
                    </a:moveTo>
                    <a:lnTo>
                      <a:pt x="1108984" y="0"/>
                    </a:lnTo>
                    <a:lnTo>
                      <a:pt x="1108984" y="181814"/>
                    </a:lnTo>
                    <a:lnTo>
                      <a:pt x="0" y="181814"/>
                    </a:lnTo>
                    <a:close/>
                  </a:path>
                </a:pathLst>
              </a:custGeom>
              <a:solidFill>
                <a:srgbClr val="EAA416"/>
              </a:solidFill>
            </p:spPr>
            <p:txBody>
              <a:bodyPr/>
              <a:lstStyle/>
              <a:p>
                <a:endParaRPr lang="en-US"/>
              </a:p>
            </p:txBody>
          </p:sp>
          <p:sp>
            <p:nvSpPr>
              <p:cNvPr id="11" name="TextBox 11"/>
              <p:cNvSpPr txBox="1"/>
              <p:nvPr/>
            </p:nvSpPr>
            <p:spPr>
              <a:xfrm>
                <a:off x="0" y="-47625"/>
                <a:ext cx="1108984" cy="229439"/>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0" y="788627"/>
              <a:ext cx="6541512" cy="3866203"/>
              <a:chOff x="0" y="0"/>
              <a:chExt cx="1292150" cy="763694"/>
            </a:xfrm>
          </p:grpSpPr>
          <p:sp>
            <p:nvSpPr>
              <p:cNvPr id="13" name="Freeform 13"/>
              <p:cNvSpPr/>
              <p:nvPr/>
            </p:nvSpPr>
            <p:spPr>
              <a:xfrm>
                <a:off x="0" y="0"/>
                <a:ext cx="1292150" cy="763694"/>
              </a:xfrm>
              <a:custGeom>
                <a:avLst/>
                <a:gdLst/>
                <a:ahLst/>
                <a:cxnLst/>
                <a:rect l="l" t="t" r="r" b="b"/>
                <a:pathLst>
                  <a:path w="1292150" h="763694">
                    <a:moveTo>
                      <a:pt x="0" y="0"/>
                    </a:moveTo>
                    <a:lnTo>
                      <a:pt x="1292150" y="0"/>
                    </a:lnTo>
                    <a:lnTo>
                      <a:pt x="1292150" y="763694"/>
                    </a:lnTo>
                    <a:lnTo>
                      <a:pt x="0" y="763694"/>
                    </a:lnTo>
                    <a:close/>
                  </a:path>
                </a:pathLst>
              </a:custGeom>
              <a:solidFill>
                <a:srgbClr val="E1E1E1"/>
              </a:solidFill>
            </p:spPr>
            <p:txBody>
              <a:bodyPr/>
              <a:lstStyle/>
              <a:p>
                <a:endParaRPr lang="en-US"/>
              </a:p>
            </p:txBody>
          </p:sp>
          <p:sp>
            <p:nvSpPr>
              <p:cNvPr id="14" name="TextBox 14"/>
              <p:cNvSpPr txBox="1"/>
              <p:nvPr/>
            </p:nvSpPr>
            <p:spPr>
              <a:xfrm>
                <a:off x="0" y="-47625"/>
                <a:ext cx="1292150" cy="811319"/>
              </a:xfrm>
              <a:prstGeom prst="rect">
                <a:avLst/>
              </a:prstGeom>
            </p:spPr>
            <p:txBody>
              <a:bodyPr lIns="50800" tIns="50800" rIns="50800" bIns="50800" rtlCol="0" anchor="ctr"/>
              <a:lstStyle/>
              <a:p>
                <a:pPr algn="ctr">
                  <a:lnSpc>
                    <a:spcPts val="3499"/>
                  </a:lnSpc>
                </a:pPr>
                <a:endParaRPr/>
              </a:p>
            </p:txBody>
          </p:sp>
        </p:grpSp>
        <p:sp>
          <p:nvSpPr>
            <p:cNvPr id="15" name="Freeform 15"/>
            <p:cNvSpPr/>
            <p:nvPr/>
          </p:nvSpPr>
          <p:spPr>
            <a:xfrm>
              <a:off x="6176280" y="118977"/>
              <a:ext cx="341239" cy="341239"/>
            </a:xfrm>
            <a:custGeom>
              <a:avLst/>
              <a:gdLst/>
              <a:ahLst/>
              <a:cxnLst/>
              <a:rect l="l" t="t" r="r" b="b"/>
              <a:pathLst>
                <a:path w="341239" h="341239">
                  <a:moveTo>
                    <a:pt x="0" y="0"/>
                  </a:moveTo>
                  <a:lnTo>
                    <a:pt x="341239" y="0"/>
                  </a:lnTo>
                  <a:lnTo>
                    <a:pt x="341239" y="341239"/>
                  </a:lnTo>
                  <a:lnTo>
                    <a:pt x="0" y="3412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784809" y="883724"/>
              <a:ext cx="5353557" cy="3153686"/>
            </a:xfrm>
            <a:prstGeom prst="rect">
              <a:avLst/>
            </a:prstGeom>
          </p:spPr>
          <p:txBody>
            <a:bodyPr lIns="0" tIns="0" rIns="0" bIns="0" rtlCol="0" anchor="t">
              <a:spAutoFit/>
            </a:bodyPr>
            <a:lstStyle/>
            <a:p>
              <a:pPr algn="l">
                <a:lnSpc>
                  <a:spcPts val="2741"/>
                </a:lnSpc>
              </a:pPr>
              <a:r>
                <a:rPr lang="en-US" sz="1958">
                  <a:solidFill>
                    <a:srgbClr val="0D0D0D"/>
                  </a:solidFill>
                  <a:latin typeface="DM Sans"/>
                  <a:ea typeface="DM Sans"/>
                  <a:cs typeface="DM Sans"/>
                  <a:sym typeface="DM Sans"/>
                </a:rPr>
                <a:t>To begin with, the dataset was imported using the Pandas library and a preliminary inspection was conducted using functions like ,head() ,describe() and  to understand the structure and statistical summary.</a:t>
              </a:r>
            </a:p>
          </p:txBody>
        </p:sp>
        <p:sp>
          <p:nvSpPr>
            <p:cNvPr id="17" name="TextBox 17"/>
            <p:cNvSpPr txBox="1"/>
            <p:nvPr/>
          </p:nvSpPr>
          <p:spPr>
            <a:xfrm>
              <a:off x="883012" y="122995"/>
              <a:ext cx="4302853" cy="471804"/>
            </a:xfrm>
            <a:prstGeom prst="rect">
              <a:avLst/>
            </a:prstGeom>
          </p:spPr>
          <p:txBody>
            <a:bodyPr lIns="0" tIns="0" rIns="0" bIns="0" rtlCol="0" anchor="t">
              <a:spAutoFit/>
            </a:bodyPr>
            <a:lstStyle/>
            <a:p>
              <a:pPr algn="l">
                <a:lnSpc>
                  <a:spcPts val="2940"/>
                </a:lnSpc>
              </a:pPr>
              <a:r>
                <a:rPr lang="en-US" sz="2100" b="1">
                  <a:solidFill>
                    <a:srgbClr val="0D0D0D"/>
                  </a:solidFill>
                  <a:latin typeface="DM Sans Bold"/>
                  <a:ea typeface="DM Sans Bold"/>
                  <a:cs typeface="DM Sans Bold"/>
                  <a:sym typeface="DM Sans Bold"/>
                </a:rPr>
                <a:t>Loading and Inspection</a:t>
              </a:r>
              <a:r>
                <a:rPr lang="en-US" sz="2100">
                  <a:solidFill>
                    <a:srgbClr val="0D0D0D"/>
                  </a:solidFill>
                  <a:latin typeface="DM Sans"/>
                  <a:ea typeface="DM Sans"/>
                  <a:cs typeface="DM Sans"/>
                  <a:sym typeface="DM Sans"/>
                </a:rPr>
                <a:t>:</a:t>
              </a:r>
            </a:p>
          </p:txBody>
        </p:sp>
      </p:grpSp>
      <p:grpSp>
        <p:nvGrpSpPr>
          <p:cNvPr id="18" name="Group 18"/>
          <p:cNvGrpSpPr/>
          <p:nvPr/>
        </p:nvGrpSpPr>
        <p:grpSpPr>
          <a:xfrm>
            <a:off x="6715905" y="6460065"/>
            <a:ext cx="4192397" cy="690323"/>
            <a:chOff x="0" y="0"/>
            <a:chExt cx="1104170" cy="181814"/>
          </a:xfrm>
        </p:grpSpPr>
        <p:sp>
          <p:nvSpPr>
            <p:cNvPr id="19" name="Freeform 19"/>
            <p:cNvSpPr/>
            <p:nvPr/>
          </p:nvSpPr>
          <p:spPr>
            <a:xfrm>
              <a:off x="0" y="0"/>
              <a:ext cx="1104170" cy="181814"/>
            </a:xfrm>
            <a:custGeom>
              <a:avLst/>
              <a:gdLst/>
              <a:ahLst/>
              <a:cxnLst/>
              <a:rect l="l" t="t" r="r" b="b"/>
              <a:pathLst>
                <a:path w="1104170" h="181814">
                  <a:moveTo>
                    <a:pt x="0" y="0"/>
                  </a:moveTo>
                  <a:lnTo>
                    <a:pt x="1104170" y="0"/>
                  </a:lnTo>
                  <a:lnTo>
                    <a:pt x="1104170" y="181814"/>
                  </a:lnTo>
                  <a:lnTo>
                    <a:pt x="0" y="181814"/>
                  </a:lnTo>
                  <a:close/>
                </a:path>
              </a:pathLst>
            </a:custGeom>
            <a:solidFill>
              <a:srgbClr val="EAA416"/>
            </a:solidFill>
          </p:spPr>
          <p:txBody>
            <a:bodyPr/>
            <a:lstStyle/>
            <a:p>
              <a:endParaRPr lang="en-US"/>
            </a:p>
          </p:txBody>
        </p:sp>
        <p:sp>
          <p:nvSpPr>
            <p:cNvPr id="20" name="TextBox 20"/>
            <p:cNvSpPr txBox="1"/>
            <p:nvPr/>
          </p:nvSpPr>
          <p:spPr>
            <a:xfrm>
              <a:off x="0" y="-47625"/>
              <a:ext cx="1104170" cy="229439"/>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6715905" y="7051536"/>
            <a:ext cx="4902909" cy="2899652"/>
            <a:chOff x="0" y="0"/>
            <a:chExt cx="1291301" cy="763694"/>
          </a:xfrm>
        </p:grpSpPr>
        <p:sp>
          <p:nvSpPr>
            <p:cNvPr id="22" name="Freeform 22"/>
            <p:cNvSpPr/>
            <p:nvPr/>
          </p:nvSpPr>
          <p:spPr>
            <a:xfrm>
              <a:off x="0" y="0"/>
              <a:ext cx="1291301" cy="763694"/>
            </a:xfrm>
            <a:custGeom>
              <a:avLst/>
              <a:gdLst/>
              <a:ahLst/>
              <a:cxnLst/>
              <a:rect l="l" t="t" r="r" b="b"/>
              <a:pathLst>
                <a:path w="1291301" h="763694">
                  <a:moveTo>
                    <a:pt x="0" y="0"/>
                  </a:moveTo>
                  <a:lnTo>
                    <a:pt x="1291301" y="0"/>
                  </a:lnTo>
                  <a:lnTo>
                    <a:pt x="1291301" y="763694"/>
                  </a:lnTo>
                  <a:lnTo>
                    <a:pt x="0" y="763694"/>
                  </a:lnTo>
                  <a:close/>
                </a:path>
              </a:pathLst>
            </a:custGeom>
            <a:solidFill>
              <a:srgbClr val="E1E1E1"/>
            </a:solidFill>
          </p:spPr>
          <p:txBody>
            <a:bodyPr/>
            <a:lstStyle/>
            <a:p>
              <a:endParaRPr lang="en-US"/>
            </a:p>
          </p:txBody>
        </p:sp>
        <p:sp>
          <p:nvSpPr>
            <p:cNvPr id="23" name="TextBox 23"/>
            <p:cNvSpPr txBox="1"/>
            <p:nvPr/>
          </p:nvSpPr>
          <p:spPr>
            <a:xfrm>
              <a:off x="0" y="-47625"/>
              <a:ext cx="1291301" cy="811319"/>
            </a:xfrm>
            <a:prstGeom prst="rect">
              <a:avLst/>
            </a:prstGeom>
          </p:spPr>
          <p:txBody>
            <a:bodyPr lIns="50800" tIns="50800" rIns="50800" bIns="50800" rtlCol="0" anchor="ctr"/>
            <a:lstStyle/>
            <a:p>
              <a:pPr algn="ctr">
                <a:lnSpc>
                  <a:spcPts val="3499"/>
                </a:lnSpc>
              </a:pPr>
              <a:endParaRPr/>
            </a:p>
          </p:txBody>
        </p:sp>
      </p:grpSp>
      <p:sp>
        <p:nvSpPr>
          <p:cNvPr id="24" name="TextBox 24"/>
          <p:cNvSpPr txBox="1"/>
          <p:nvPr/>
        </p:nvSpPr>
        <p:spPr>
          <a:xfrm>
            <a:off x="7035560" y="7158413"/>
            <a:ext cx="3922260" cy="2317041"/>
          </a:xfrm>
          <a:prstGeom prst="rect">
            <a:avLst/>
          </a:prstGeom>
        </p:spPr>
        <p:txBody>
          <a:bodyPr lIns="0" tIns="0" rIns="0" bIns="0" rtlCol="0" anchor="t">
            <a:spAutoFit/>
          </a:bodyPr>
          <a:lstStyle/>
          <a:p>
            <a:pPr algn="l">
              <a:lnSpc>
                <a:spcPts val="2335"/>
              </a:lnSpc>
            </a:pPr>
            <a:r>
              <a:rPr lang="en-US" sz="1668">
                <a:solidFill>
                  <a:srgbClr val="0D0D0D"/>
                </a:solidFill>
                <a:latin typeface="DM Sans"/>
                <a:ea typeface="DM Sans"/>
                <a:cs typeface="DM Sans"/>
                <a:sym typeface="DM Sans"/>
              </a:rPr>
              <a:t>IIt was observed that there were no missing or null values across the dataset, and no duplicate entries were present. This ensured the dataset was clean and ready for further analysis. Since all the variables were already numerical, no encoding or scaling was required at this stage.</a:t>
            </a:r>
          </a:p>
        </p:txBody>
      </p:sp>
      <p:sp>
        <p:nvSpPr>
          <p:cNvPr id="25" name="TextBox 25"/>
          <p:cNvSpPr txBox="1"/>
          <p:nvPr/>
        </p:nvSpPr>
        <p:spPr>
          <a:xfrm>
            <a:off x="6861593" y="6540405"/>
            <a:ext cx="3575790" cy="365760"/>
          </a:xfrm>
          <a:prstGeom prst="rect">
            <a:avLst/>
          </a:prstGeom>
        </p:spPr>
        <p:txBody>
          <a:bodyPr lIns="0" tIns="0" rIns="0" bIns="0" rtlCol="0" anchor="t">
            <a:spAutoFit/>
          </a:bodyPr>
          <a:lstStyle/>
          <a:p>
            <a:pPr algn="l">
              <a:lnSpc>
                <a:spcPts val="2940"/>
              </a:lnSpc>
            </a:pPr>
            <a:r>
              <a:rPr lang="en-US" sz="2100" b="1">
                <a:solidFill>
                  <a:srgbClr val="0D0D0D"/>
                </a:solidFill>
                <a:latin typeface="DM Sans Bold"/>
                <a:ea typeface="DM Sans Bold"/>
                <a:cs typeface="DM Sans Bold"/>
                <a:sym typeface="DM Sans Bold"/>
              </a:rPr>
              <a:t>Missing &amp; Duplicate Values</a:t>
            </a:r>
            <a:r>
              <a:rPr lang="en-US" sz="2100">
                <a:solidFill>
                  <a:srgbClr val="0D0D0D"/>
                </a:solidFill>
                <a:latin typeface="DM Sans"/>
                <a:ea typeface="DM Sans"/>
                <a:cs typeface="DM Sans"/>
                <a:sym typeface="DM Sans"/>
              </a:rPr>
              <a:t>:</a:t>
            </a:r>
          </a:p>
        </p:txBody>
      </p:sp>
      <p:grpSp>
        <p:nvGrpSpPr>
          <p:cNvPr id="26" name="Group 26"/>
          <p:cNvGrpSpPr/>
          <p:nvPr/>
        </p:nvGrpSpPr>
        <p:grpSpPr>
          <a:xfrm>
            <a:off x="12300565" y="6460065"/>
            <a:ext cx="4377287" cy="690323"/>
            <a:chOff x="0" y="0"/>
            <a:chExt cx="1152866" cy="181814"/>
          </a:xfrm>
        </p:grpSpPr>
        <p:sp>
          <p:nvSpPr>
            <p:cNvPr id="27" name="Freeform 27"/>
            <p:cNvSpPr/>
            <p:nvPr/>
          </p:nvSpPr>
          <p:spPr>
            <a:xfrm>
              <a:off x="0" y="0"/>
              <a:ext cx="1152866" cy="181814"/>
            </a:xfrm>
            <a:custGeom>
              <a:avLst/>
              <a:gdLst/>
              <a:ahLst/>
              <a:cxnLst/>
              <a:rect l="l" t="t" r="r" b="b"/>
              <a:pathLst>
                <a:path w="1152866" h="181814">
                  <a:moveTo>
                    <a:pt x="0" y="0"/>
                  </a:moveTo>
                  <a:lnTo>
                    <a:pt x="1152866" y="0"/>
                  </a:lnTo>
                  <a:lnTo>
                    <a:pt x="1152866" y="181814"/>
                  </a:lnTo>
                  <a:lnTo>
                    <a:pt x="0" y="181814"/>
                  </a:lnTo>
                  <a:close/>
                </a:path>
              </a:pathLst>
            </a:custGeom>
            <a:solidFill>
              <a:srgbClr val="EAA416"/>
            </a:solidFill>
          </p:spPr>
          <p:txBody>
            <a:bodyPr/>
            <a:lstStyle/>
            <a:p>
              <a:endParaRPr lang="en-US"/>
            </a:p>
          </p:txBody>
        </p:sp>
        <p:sp>
          <p:nvSpPr>
            <p:cNvPr id="28" name="TextBox 28"/>
            <p:cNvSpPr txBox="1"/>
            <p:nvPr/>
          </p:nvSpPr>
          <p:spPr>
            <a:xfrm>
              <a:off x="0" y="-47625"/>
              <a:ext cx="1152866" cy="229439"/>
            </a:xfrm>
            <a:prstGeom prst="rect">
              <a:avLst/>
            </a:prstGeom>
          </p:spPr>
          <p:txBody>
            <a:bodyPr lIns="50800" tIns="50800" rIns="50800" bIns="50800" rtlCol="0" anchor="ctr"/>
            <a:lstStyle/>
            <a:p>
              <a:pPr algn="ctr">
                <a:lnSpc>
                  <a:spcPts val="3499"/>
                </a:lnSpc>
              </a:pPr>
              <a:endParaRPr/>
            </a:p>
          </p:txBody>
        </p:sp>
      </p:grpSp>
      <p:grpSp>
        <p:nvGrpSpPr>
          <p:cNvPr id="29" name="Group 29"/>
          <p:cNvGrpSpPr/>
          <p:nvPr/>
        </p:nvGrpSpPr>
        <p:grpSpPr>
          <a:xfrm>
            <a:off x="12300565" y="7051536"/>
            <a:ext cx="5032020" cy="2899652"/>
            <a:chOff x="0" y="0"/>
            <a:chExt cx="1325306" cy="763694"/>
          </a:xfrm>
        </p:grpSpPr>
        <p:sp>
          <p:nvSpPr>
            <p:cNvPr id="30" name="Freeform 30"/>
            <p:cNvSpPr/>
            <p:nvPr/>
          </p:nvSpPr>
          <p:spPr>
            <a:xfrm>
              <a:off x="0" y="0"/>
              <a:ext cx="1325306" cy="763694"/>
            </a:xfrm>
            <a:custGeom>
              <a:avLst/>
              <a:gdLst/>
              <a:ahLst/>
              <a:cxnLst/>
              <a:rect l="l" t="t" r="r" b="b"/>
              <a:pathLst>
                <a:path w="1325306" h="763694">
                  <a:moveTo>
                    <a:pt x="0" y="0"/>
                  </a:moveTo>
                  <a:lnTo>
                    <a:pt x="1325306" y="0"/>
                  </a:lnTo>
                  <a:lnTo>
                    <a:pt x="1325306" y="763694"/>
                  </a:lnTo>
                  <a:lnTo>
                    <a:pt x="0" y="763694"/>
                  </a:lnTo>
                  <a:close/>
                </a:path>
              </a:pathLst>
            </a:custGeom>
            <a:solidFill>
              <a:srgbClr val="E1E1E1"/>
            </a:solidFill>
          </p:spPr>
          <p:txBody>
            <a:bodyPr/>
            <a:lstStyle/>
            <a:p>
              <a:endParaRPr lang="en-US"/>
            </a:p>
          </p:txBody>
        </p:sp>
        <p:sp>
          <p:nvSpPr>
            <p:cNvPr id="31" name="TextBox 31"/>
            <p:cNvSpPr txBox="1"/>
            <p:nvPr/>
          </p:nvSpPr>
          <p:spPr>
            <a:xfrm>
              <a:off x="0" y="-47625"/>
              <a:ext cx="1325306" cy="811319"/>
            </a:xfrm>
            <a:prstGeom prst="rect">
              <a:avLst/>
            </a:prstGeom>
          </p:spPr>
          <p:txBody>
            <a:bodyPr lIns="50800" tIns="50800" rIns="50800" bIns="50800" rtlCol="0" anchor="ctr"/>
            <a:lstStyle/>
            <a:p>
              <a:pPr algn="ctr">
                <a:lnSpc>
                  <a:spcPts val="3499"/>
                </a:lnSpc>
              </a:pPr>
              <a:endParaRPr/>
            </a:p>
          </p:txBody>
        </p:sp>
      </p:grpSp>
      <p:sp>
        <p:nvSpPr>
          <p:cNvPr id="32" name="TextBox 32"/>
          <p:cNvSpPr txBox="1"/>
          <p:nvPr/>
        </p:nvSpPr>
        <p:spPr>
          <a:xfrm>
            <a:off x="12485905" y="7411586"/>
            <a:ext cx="4191948" cy="1771140"/>
          </a:xfrm>
          <a:prstGeom prst="rect">
            <a:avLst/>
          </a:prstGeom>
        </p:spPr>
        <p:txBody>
          <a:bodyPr lIns="0" tIns="0" rIns="0" bIns="0" rtlCol="0" anchor="t">
            <a:spAutoFit/>
          </a:bodyPr>
          <a:lstStyle/>
          <a:p>
            <a:pPr algn="l">
              <a:lnSpc>
                <a:spcPts val="2862"/>
              </a:lnSpc>
            </a:pPr>
            <a:r>
              <a:rPr lang="en-US" sz="2044">
                <a:solidFill>
                  <a:srgbClr val="0D0D0D"/>
                </a:solidFill>
                <a:latin typeface="DM Sans"/>
                <a:ea typeface="DM Sans"/>
                <a:cs typeface="DM Sans"/>
                <a:sym typeface="DM Sans"/>
              </a:rPr>
              <a:t>The target variable, 'Job Satisfaction', was separated for modeling purposes, and the remaining features were treated as independent variables.</a:t>
            </a:r>
          </a:p>
        </p:txBody>
      </p:sp>
      <p:sp>
        <p:nvSpPr>
          <p:cNvPr id="33" name="TextBox 33"/>
          <p:cNvSpPr txBox="1"/>
          <p:nvPr/>
        </p:nvSpPr>
        <p:spPr>
          <a:xfrm>
            <a:off x="12597035" y="6540405"/>
            <a:ext cx="2309099" cy="365760"/>
          </a:xfrm>
          <a:prstGeom prst="rect">
            <a:avLst/>
          </a:prstGeom>
        </p:spPr>
        <p:txBody>
          <a:bodyPr lIns="0" tIns="0" rIns="0" bIns="0" rtlCol="0" anchor="t">
            <a:spAutoFit/>
          </a:bodyPr>
          <a:lstStyle/>
          <a:p>
            <a:pPr algn="l">
              <a:lnSpc>
                <a:spcPts val="2940"/>
              </a:lnSpc>
            </a:pPr>
            <a:r>
              <a:rPr lang="en-US" sz="2100" b="1">
                <a:solidFill>
                  <a:srgbClr val="0D0D0D"/>
                </a:solidFill>
                <a:latin typeface="DM Sans Bold"/>
                <a:ea typeface="DM Sans Bold"/>
                <a:cs typeface="DM Sans Bold"/>
                <a:sym typeface="DM Sans Bold"/>
              </a:rPr>
              <a:t>Feature Selection</a:t>
            </a:r>
          </a:p>
        </p:txBody>
      </p:sp>
      <p:grpSp>
        <p:nvGrpSpPr>
          <p:cNvPr id="34" name="Group 34"/>
          <p:cNvGrpSpPr/>
          <p:nvPr/>
        </p:nvGrpSpPr>
        <p:grpSpPr>
          <a:xfrm>
            <a:off x="563313" y="2045480"/>
            <a:ext cx="9130292" cy="3804808"/>
            <a:chOff x="0" y="0"/>
            <a:chExt cx="2636024" cy="1098493"/>
          </a:xfrm>
        </p:grpSpPr>
        <p:sp>
          <p:nvSpPr>
            <p:cNvPr id="35" name="Freeform 35"/>
            <p:cNvSpPr/>
            <p:nvPr/>
          </p:nvSpPr>
          <p:spPr>
            <a:xfrm>
              <a:off x="0" y="0"/>
              <a:ext cx="2636024" cy="1098493"/>
            </a:xfrm>
            <a:custGeom>
              <a:avLst/>
              <a:gdLst/>
              <a:ahLst/>
              <a:cxnLst/>
              <a:rect l="l" t="t" r="r" b="b"/>
              <a:pathLst>
                <a:path w="2636024" h="1098493">
                  <a:moveTo>
                    <a:pt x="43245" y="0"/>
                  </a:moveTo>
                  <a:lnTo>
                    <a:pt x="2592779" y="0"/>
                  </a:lnTo>
                  <a:cubicBezTo>
                    <a:pt x="2616662" y="0"/>
                    <a:pt x="2636024" y="19361"/>
                    <a:pt x="2636024" y="43245"/>
                  </a:cubicBezTo>
                  <a:lnTo>
                    <a:pt x="2636024" y="1055248"/>
                  </a:lnTo>
                  <a:cubicBezTo>
                    <a:pt x="2636024" y="1079132"/>
                    <a:pt x="2616662" y="1098493"/>
                    <a:pt x="2592779" y="1098493"/>
                  </a:cubicBezTo>
                  <a:lnTo>
                    <a:pt x="43245" y="1098493"/>
                  </a:lnTo>
                  <a:cubicBezTo>
                    <a:pt x="31776" y="1098493"/>
                    <a:pt x="20776" y="1093937"/>
                    <a:pt x="12666" y="1085827"/>
                  </a:cubicBezTo>
                  <a:cubicBezTo>
                    <a:pt x="4556" y="1077717"/>
                    <a:pt x="0" y="1066718"/>
                    <a:pt x="0" y="1055248"/>
                  </a:cubicBezTo>
                  <a:lnTo>
                    <a:pt x="0" y="43245"/>
                  </a:lnTo>
                  <a:cubicBezTo>
                    <a:pt x="0" y="19361"/>
                    <a:pt x="19361" y="0"/>
                    <a:pt x="43245" y="0"/>
                  </a:cubicBezTo>
                  <a:close/>
                </a:path>
              </a:pathLst>
            </a:custGeom>
            <a:solidFill>
              <a:srgbClr val="E1E1E1"/>
            </a:solidFill>
          </p:spPr>
          <p:txBody>
            <a:bodyPr/>
            <a:lstStyle/>
            <a:p>
              <a:endParaRPr lang="en-US"/>
            </a:p>
          </p:txBody>
        </p:sp>
        <p:sp>
          <p:nvSpPr>
            <p:cNvPr id="36" name="TextBox 36"/>
            <p:cNvSpPr txBox="1"/>
            <p:nvPr/>
          </p:nvSpPr>
          <p:spPr>
            <a:xfrm>
              <a:off x="0" y="-57150"/>
              <a:ext cx="2636024" cy="1155643"/>
            </a:xfrm>
            <a:prstGeom prst="rect">
              <a:avLst/>
            </a:prstGeom>
          </p:spPr>
          <p:txBody>
            <a:bodyPr lIns="46342" tIns="46342" rIns="46342" bIns="46342" rtlCol="0" anchor="ctr"/>
            <a:lstStyle/>
            <a:p>
              <a:pPr algn="ctr">
                <a:lnSpc>
                  <a:spcPts val="3639"/>
                </a:lnSpc>
              </a:pPr>
              <a:endParaRPr/>
            </a:p>
          </p:txBody>
        </p:sp>
      </p:grpSp>
      <p:sp>
        <p:nvSpPr>
          <p:cNvPr id="37" name="TextBox 37"/>
          <p:cNvSpPr txBox="1"/>
          <p:nvPr/>
        </p:nvSpPr>
        <p:spPr>
          <a:xfrm>
            <a:off x="955414" y="2606969"/>
            <a:ext cx="7778659" cy="2604343"/>
          </a:xfrm>
          <a:prstGeom prst="rect">
            <a:avLst/>
          </a:prstGeom>
        </p:spPr>
        <p:txBody>
          <a:bodyPr lIns="0" tIns="0" rIns="0" bIns="0" rtlCol="0" anchor="t">
            <a:spAutoFit/>
          </a:bodyPr>
          <a:lstStyle/>
          <a:p>
            <a:pPr algn="just">
              <a:lnSpc>
                <a:spcPts val="3453"/>
              </a:lnSpc>
              <a:spcBef>
                <a:spcPct val="0"/>
              </a:spcBef>
            </a:pPr>
            <a:r>
              <a:rPr lang="en-US" sz="2466">
                <a:solidFill>
                  <a:srgbClr val="0D0D0D"/>
                </a:solidFill>
                <a:latin typeface="Canva Sans"/>
                <a:ea typeface="Canva Sans"/>
                <a:cs typeface="Canva Sans"/>
                <a:sym typeface="Canva Sans"/>
              </a:rPr>
              <a:t>Data pre-processing is the process of transforming raw data into a clean and structured format before analysis. It involves handling missing values, removing duplicates, converting data types, encoding categorical variables, and preparing features for modeling. </a:t>
            </a:r>
          </a:p>
        </p:txBody>
      </p:sp>
      <p:sp>
        <p:nvSpPr>
          <p:cNvPr id="38" name="Freeform 38"/>
          <p:cNvSpPr/>
          <p:nvPr/>
        </p:nvSpPr>
        <p:spPr>
          <a:xfrm>
            <a:off x="12802055" y="270527"/>
            <a:ext cx="5197401" cy="2611694"/>
          </a:xfrm>
          <a:custGeom>
            <a:avLst/>
            <a:gdLst/>
            <a:ahLst/>
            <a:cxnLst/>
            <a:rect l="l" t="t" r="r" b="b"/>
            <a:pathLst>
              <a:path w="5197401" h="2611694">
                <a:moveTo>
                  <a:pt x="0" y="0"/>
                </a:moveTo>
                <a:lnTo>
                  <a:pt x="5197401" y="0"/>
                </a:lnTo>
                <a:lnTo>
                  <a:pt x="5197401" y="2611694"/>
                </a:lnTo>
                <a:lnTo>
                  <a:pt x="0" y="2611694"/>
                </a:lnTo>
                <a:lnTo>
                  <a:pt x="0" y="0"/>
                </a:lnTo>
                <a:close/>
              </a:path>
            </a:pathLst>
          </a:custGeom>
          <a:blipFill>
            <a:blip r:embed="rId9"/>
            <a:stretch>
              <a:fillRect/>
            </a:stretch>
          </a:blipFill>
        </p:spPr>
        <p:txBody>
          <a:bodyPr/>
          <a:lstStyle/>
          <a:p>
            <a:endParaRPr lang="en-US"/>
          </a:p>
        </p:txBody>
      </p:sp>
      <p:sp>
        <p:nvSpPr>
          <p:cNvPr id="39" name="TextBox 39"/>
          <p:cNvSpPr txBox="1"/>
          <p:nvPr/>
        </p:nvSpPr>
        <p:spPr>
          <a:xfrm>
            <a:off x="563313" y="693298"/>
            <a:ext cx="8042887" cy="1023620"/>
          </a:xfrm>
          <a:prstGeom prst="rect">
            <a:avLst/>
          </a:prstGeom>
        </p:spPr>
        <p:txBody>
          <a:bodyPr lIns="0" tIns="0" rIns="0" bIns="0" rtlCol="0" anchor="t">
            <a:spAutoFit/>
          </a:bodyPr>
          <a:lstStyle/>
          <a:p>
            <a:pPr algn="l">
              <a:lnSpc>
                <a:spcPts val="7540"/>
              </a:lnSpc>
            </a:pPr>
            <a:r>
              <a:rPr lang="en-US" sz="6500" b="1">
                <a:solidFill>
                  <a:srgbClr val="FFFFFF"/>
                </a:solidFill>
                <a:latin typeface="Telegraf Bold"/>
                <a:ea typeface="Telegraf Bold"/>
                <a:cs typeface="Telegraf Bold"/>
                <a:sym typeface="Telegraf Bold"/>
              </a:rPr>
              <a:t>Data Preprocessing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0534" y="685815"/>
            <a:ext cx="4613832" cy="1787120"/>
            <a:chOff x="0" y="0"/>
            <a:chExt cx="1215166" cy="470682"/>
          </a:xfrm>
        </p:grpSpPr>
        <p:sp>
          <p:nvSpPr>
            <p:cNvPr id="3" name="Freeform 3"/>
            <p:cNvSpPr/>
            <p:nvPr/>
          </p:nvSpPr>
          <p:spPr>
            <a:xfrm>
              <a:off x="0" y="0"/>
              <a:ext cx="1215166" cy="470682"/>
            </a:xfrm>
            <a:custGeom>
              <a:avLst/>
              <a:gdLst/>
              <a:ahLst/>
              <a:cxnLst/>
              <a:rect l="l" t="t" r="r" b="b"/>
              <a:pathLst>
                <a:path w="1215166" h="470682">
                  <a:moveTo>
                    <a:pt x="0" y="0"/>
                  </a:moveTo>
                  <a:lnTo>
                    <a:pt x="1215166" y="0"/>
                  </a:lnTo>
                  <a:lnTo>
                    <a:pt x="1215166" y="470682"/>
                  </a:lnTo>
                  <a:lnTo>
                    <a:pt x="0" y="470682"/>
                  </a:lnTo>
                  <a:close/>
                </a:path>
              </a:pathLst>
            </a:custGeom>
            <a:solidFill>
              <a:srgbClr val="EAA416"/>
            </a:solidFill>
          </p:spPr>
          <p:txBody>
            <a:bodyPr/>
            <a:lstStyle/>
            <a:p>
              <a:endParaRPr lang="en-US"/>
            </a:p>
          </p:txBody>
        </p:sp>
        <p:sp>
          <p:nvSpPr>
            <p:cNvPr id="4" name="TextBox 4"/>
            <p:cNvSpPr txBox="1"/>
            <p:nvPr/>
          </p:nvSpPr>
          <p:spPr>
            <a:xfrm>
              <a:off x="0" y="-47625"/>
              <a:ext cx="1215166" cy="518307"/>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456033" y="294839"/>
            <a:ext cx="1145334" cy="181109"/>
            <a:chOff x="0" y="0"/>
            <a:chExt cx="301652" cy="47700"/>
          </a:xfrm>
        </p:grpSpPr>
        <p:sp>
          <p:nvSpPr>
            <p:cNvPr id="6" name="Freeform 6"/>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EAA416"/>
            </a:solidFill>
          </p:spPr>
          <p:txBody>
            <a:bodyPr/>
            <a:lstStyle/>
            <a:p>
              <a:endParaRPr lang="en-US"/>
            </a:p>
          </p:txBody>
        </p:sp>
        <p:sp>
          <p:nvSpPr>
            <p:cNvPr id="7" name="TextBox 7"/>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6116899" y="1148649"/>
            <a:ext cx="2389553" cy="564532"/>
          </a:xfrm>
          <a:custGeom>
            <a:avLst/>
            <a:gdLst/>
            <a:ahLst/>
            <a:cxnLst/>
            <a:rect l="l" t="t" r="r" b="b"/>
            <a:pathLst>
              <a:path w="2389553" h="564532">
                <a:moveTo>
                  <a:pt x="0" y="0"/>
                </a:moveTo>
                <a:lnTo>
                  <a:pt x="2389553" y="0"/>
                </a:lnTo>
                <a:lnTo>
                  <a:pt x="2389553" y="564532"/>
                </a:lnTo>
                <a:lnTo>
                  <a:pt x="0" y="56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095253" y="8910000"/>
            <a:ext cx="3192747" cy="696599"/>
          </a:xfrm>
          <a:custGeom>
            <a:avLst/>
            <a:gdLst/>
            <a:ahLst/>
            <a:cxnLst/>
            <a:rect l="l" t="t" r="r" b="b"/>
            <a:pathLst>
              <a:path w="3192747" h="696599">
                <a:moveTo>
                  <a:pt x="0" y="0"/>
                </a:moveTo>
                <a:lnTo>
                  <a:pt x="3192747" y="0"/>
                </a:lnTo>
                <a:lnTo>
                  <a:pt x="3192747" y="696600"/>
                </a:lnTo>
                <a:lnTo>
                  <a:pt x="0" y="69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0" y="2773950"/>
            <a:ext cx="8729221" cy="7513050"/>
          </a:xfrm>
          <a:custGeom>
            <a:avLst/>
            <a:gdLst/>
            <a:ahLst/>
            <a:cxnLst/>
            <a:rect l="l" t="t" r="r" b="b"/>
            <a:pathLst>
              <a:path w="8729221" h="7513050">
                <a:moveTo>
                  <a:pt x="0" y="0"/>
                </a:moveTo>
                <a:lnTo>
                  <a:pt x="8729221" y="0"/>
                </a:lnTo>
                <a:lnTo>
                  <a:pt x="8729221" y="7513050"/>
                </a:lnTo>
                <a:lnTo>
                  <a:pt x="0" y="7513050"/>
                </a:lnTo>
                <a:lnTo>
                  <a:pt x="0" y="0"/>
                </a:lnTo>
                <a:close/>
              </a:path>
            </a:pathLst>
          </a:custGeom>
          <a:blipFill>
            <a:blip r:embed="rId6"/>
            <a:stretch>
              <a:fillRect l="-223" r="-1106"/>
            </a:stretch>
          </a:blipFill>
        </p:spPr>
        <p:txBody>
          <a:bodyPr/>
          <a:lstStyle/>
          <a:p>
            <a:endParaRPr lang="en-US"/>
          </a:p>
        </p:txBody>
      </p:sp>
      <p:sp>
        <p:nvSpPr>
          <p:cNvPr id="11" name="TextBox 11"/>
          <p:cNvSpPr txBox="1"/>
          <p:nvPr/>
        </p:nvSpPr>
        <p:spPr>
          <a:xfrm>
            <a:off x="680934" y="647715"/>
            <a:ext cx="5473033" cy="1976120"/>
          </a:xfrm>
          <a:prstGeom prst="rect">
            <a:avLst/>
          </a:prstGeom>
        </p:spPr>
        <p:txBody>
          <a:bodyPr lIns="0" tIns="0" rIns="0" bIns="0" rtlCol="0" anchor="t">
            <a:spAutoFit/>
          </a:bodyPr>
          <a:lstStyle/>
          <a:p>
            <a:pPr algn="ctr">
              <a:lnSpc>
                <a:spcPts val="7540"/>
              </a:lnSpc>
            </a:pPr>
            <a:r>
              <a:rPr lang="en-US" sz="6500" b="1">
                <a:solidFill>
                  <a:srgbClr val="000000"/>
                </a:solidFill>
                <a:latin typeface="Telegraf Bold"/>
                <a:ea typeface="Telegraf Bold"/>
                <a:cs typeface="Telegraf Bold"/>
                <a:sym typeface="Telegraf Bold"/>
              </a:rPr>
              <a:t>Outlier Detection</a:t>
            </a:r>
          </a:p>
        </p:txBody>
      </p:sp>
      <p:sp>
        <p:nvSpPr>
          <p:cNvPr id="12" name="TextBox 12"/>
          <p:cNvSpPr txBox="1"/>
          <p:nvPr/>
        </p:nvSpPr>
        <p:spPr>
          <a:xfrm>
            <a:off x="9772833" y="1065399"/>
            <a:ext cx="6488466" cy="1407536"/>
          </a:xfrm>
          <a:prstGeom prst="rect">
            <a:avLst/>
          </a:prstGeom>
        </p:spPr>
        <p:txBody>
          <a:bodyPr lIns="0" tIns="0" rIns="0" bIns="0" rtlCol="0" anchor="t">
            <a:spAutoFit/>
          </a:bodyPr>
          <a:lstStyle/>
          <a:p>
            <a:pPr algn="l">
              <a:lnSpc>
                <a:spcPts val="3794"/>
              </a:lnSpc>
            </a:pPr>
            <a:r>
              <a:rPr lang="en-US" sz="2710" b="1">
                <a:solidFill>
                  <a:srgbClr val="0D0D0D"/>
                </a:solidFill>
                <a:latin typeface="DM Sans Bold"/>
                <a:ea typeface="DM Sans Bold"/>
                <a:cs typeface="DM Sans Bold"/>
                <a:sym typeface="DM Sans Bold"/>
              </a:rPr>
              <a:t>To identify potential anomalies, a box plot was generated for the 'Total Hours Worked per Week' column.</a:t>
            </a:r>
          </a:p>
        </p:txBody>
      </p:sp>
      <p:sp>
        <p:nvSpPr>
          <p:cNvPr id="13" name="TextBox 13"/>
          <p:cNvSpPr txBox="1"/>
          <p:nvPr/>
        </p:nvSpPr>
        <p:spPr>
          <a:xfrm>
            <a:off x="10432636" y="2723829"/>
            <a:ext cx="6258990" cy="6186171"/>
          </a:xfrm>
          <a:prstGeom prst="rect">
            <a:avLst/>
          </a:prstGeom>
        </p:spPr>
        <p:txBody>
          <a:bodyPr lIns="0" tIns="0" rIns="0" bIns="0" rtlCol="0" anchor="t">
            <a:spAutoFit/>
          </a:bodyPr>
          <a:lstStyle/>
          <a:p>
            <a:pPr algn="l">
              <a:lnSpc>
                <a:spcPts val="4479"/>
              </a:lnSpc>
            </a:pPr>
            <a:endParaRPr/>
          </a:p>
          <a:p>
            <a:pPr algn="l">
              <a:lnSpc>
                <a:spcPts val="4479"/>
              </a:lnSpc>
            </a:pPr>
            <a:endParaRPr/>
          </a:p>
          <a:p>
            <a:pPr algn="l">
              <a:lnSpc>
                <a:spcPts val="4479"/>
              </a:lnSpc>
            </a:pPr>
            <a:r>
              <a:rPr lang="en-US" sz="3199" b="1">
                <a:solidFill>
                  <a:srgbClr val="000000"/>
                </a:solidFill>
                <a:latin typeface="Arimo Bold"/>
                <a:ea typeface="Arimo Bold"/>
                <a:cs typeface="Arimo Bold"/>
                <a:sym typeface="Arimo Bold"/>
              </a:rPr>
              <a:t>THERE ARE NO OUTLIERS IN Total Hours Worked per Week COLUMN (Quantitative) AND AS OTHER COLUMNS ARE ORDINAL CATEGORIES SO CHECKING OUTLIER FOR THEM WILL BE MEANINGLESS</a:t>
            </a:r>
          </a:p>
          <a:p>
            <a:pPr algn="l">
              <a:lnSpc>
                <a:spcPts val="4479"/>
              </a:lnSpc>
            </a:pPr>
            <a:endParaRPr lang="en-US" sz="3199" b="1">
              <a:solidFill>
                <a:srgbClr val="000000"/>
              </a:solidFill>
              <a:latin typeface="Arimo Bold"/>
              <a:ea typeface="Arimo Bold"/>
              <a:cs typeface="Arimo Bold"/>
              <a:sym typeface="Arimo Bold"/>
            </a:endParaRPr>
          </a:p>
          <a:p>
            <a:pPr algn="l">
              <a:lnSpc>
                <a:spcPts val="4479"/>
              </a:lnSpc>
            </a:pPr>
            <a:endParaRPr lang="en-US" sz="3199" b="1">
              <a:solidFill>
                <a:srgbClr val="000000"/>
              </a:solidFill>
              <a:latin typeface="Arimo Bold"/>
              <a:ea typeface="Arimo Bold"/>
              <a:cs typeface="Arimo Bold"/>
              <a:sym typeface="Arimo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A416"/>
        </a:solidFill>
        <a:effectLst/>
      </p:bgPr>
    </p:bg>
    <p:spTree>
      <p:nvGrpSpPr>
        <p:cNvPr id="1" name=""/>
        <p:cNvGrpSpPr/>
        <p:nvPr/>
      </p:nvGrpSpPr>
      <p:grpSpPr>
        <a:xfrm>
          <a:off x="0" y="0"/>
          <a:ext cx="0" cy="0"/>
          <a:chOff x="0" y="0"/>
          <a:chExt cx="0" cy="0"/>
        </a:xfrm>
      </p:grpSpPr>
      <p:sp>
        <p:nvSpPr>
          <p:cNvPr id="2" name="Freeform 2"/>
          <p:cNvSpPr/>
          <p:nvPr/>
        </p:nvSpPr>
        <p:spPr>
          <a:xfrm>
            <a:off x="4062614" y="8311400"/>
            <a:ext cx="195598" cy="195598"/>
          </a:xfrm>
          <a:custGeom>
            <a:avLst/>
            <a:gdLst/>
            <a:ahLst/>
            <a:cxnLst/>
            <a:rect l="l" t="t" r="r" b="b"/>
            <a:pathLst>
              <a:path w="195598" h="195598">
                <a:moveTo>
                  <a:pt x="0" y="0"/>
                </a:moveTo>
                <a:lnTo>
                  <a:pt x="195598" y="0"/>
                </a:lnTo>
                <a:lnTo>
                  <a:pt x="195598" y="195598"/>
                </a:lnTo>
                <a:lnTo>
                  <a:pt x="0" y="19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47301" y="379845"/>
            <a:ext cx="1145334" cy="181109"/>
            <a:chOff x="0" y="0"/>
            <a:chExt cx="301652" cy="47700"/>
          </a:xfrm>
        </p:grpSpPr>
        <p:sp>
          <p:nvSpPr>
            <p:cNvPr id="4" name="Freeform 4"/>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5" name="TextBox 5"/>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10395310" y="-487904"/>
            <a:ext cx="8428773" cy="1048858"/>
            <a:chOff x="0" y="0"/>
            <a:chExt cx="2219924" cy="276243"/>
          </a:xfrm>
        </p:grpSpPr>
        <p:sp>
          <p:nvSpPr>
            <p:cNvPr id="7" name="Freeform 7"/>
            <p:cNvSpPr/>
            <p:nvPr/>
          </p:nvSpPr>
          <p:spPr>
            <a:xfrm>
              <a:off x="0" y="0"/>
              <a:ext cx="2219924" cy="276243"/>
            </a:xfrm>
            <a:custGeom>
              <a:avLst/>
              <a:gdLst/>
              <a:ahLst/>
              <a:cxnLst/>
              <a:rect l="l" t="t" r="r" b="b"/>
              <a:pathLst>
                <a:path w="2219924" h="276243">
                  <a:moveTo>
                    <a:pt x="0" y="0"/>
                  </a:moveTo>
                  <a:lnTo>
                    <a:pt x="2219924" y="0"/>
                  </a:lnTo>
                  <a:lnTo>
                    <a:pt x="2219924" y="276243"/>
                  </a:lnTo>
                  <a:lnTo>
                    <a:pt x="0" y="276243"/>
                  </a:lnTo>
                  <a:close/>
                </a:path>
              </a:pathLst>
            </a:custGeom>
            <a:solidFill>
              <a:srgbClr val="000000"/>
            </a:solidFill>
          </p:spPr>
          <p:txBody>
            <a:bodyPr/>
            <a:lstStyle/>
            <a:p>
              <a:endParaRPr lang="en-US"/>
            </a:p>
          </p:txBody>
        </p:sp>
        <p:sp>
          <p:nvSpPr>
            <p:cNvPr id="8" name="TextBox 8"/>
            <p:cNvSpPr txBox="1"/>
            <p:nvPr/>
          </p:nvSpPr>
          <p:spPr>
            <a:xfrm>
              <a:off x="0" y="-47625"/>
              <a:ext cx="2219924" cy="323868"/>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11613478" y="875725"/>
            <a:ext cx="3192747" cy="696599"/>
          </a:xfrm>
          <a:custGeom>
            <a:avLst/>
            <a:gdLst/>
            <a:ahLst/>
            <a:cxnLst/>
            <a:rect l="l" t="t" r="r" b="b"/>
            <a:pathLst>
              <a:path w="3192747" h="696599">
                <a:moveTo>
                  <a:pt x="0" y="0"/>
                </a:moveTo>
                <a:lnTo>
                  <a:pt x="3192746" y="0"/>
                </a:lnTo>
                <a:lnTo>
                  <a:pt x="3192746" y="696600"/>
                </a:lnTo>
                <a:lnTo>
                  <a:pt x="0" y="69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144000" y="1746002"/>
            <a:ext cx="8952451" cy="8336970"/>
          </a:xfrm>
          <a:custGeom>
            <a:avLst/>
            <a:gdLst/>
            <a:ahLst/>
            <a:cxnLst/>
            <a:rect l="l" t="t" r="r" b="b"/>
            <a:pathLst>
              <a:path w="8952451" h="8336970">
                <a:moveTo>
                  <a:pt x="0" y="0"/>
                </a:moveTo>
                <a:lnTo>
                  <a:pt x="8952451" y="0"/>
                </a:lnTo>
                <a:lnTo>
                  <a:pt x="8952451" y="8336970"/>
                </a:lnTo>
                <a:lnTo>
                  <a:pt x="0" y="833697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028700" y="639791"/>
            <a:ext cx="6988959" cy="1976120"/>
          </a:xfrm>
          <a:prstGeom prst="rect">
            <a:avLst/>
          </a:prstGeom>
        </p:spPr>
        <p:txBody>
          <a:bodyPr lIns="0" tIns="0" rIns="0" bIns="0" rtlCol="0" anchor="t">
            <a:spAutoFit/>
          </a:bodyPr>
          <a:lstStyle/>
          <a:p>
            <a:pPr algn="l">
              <a:lnSpc>
                <a:spcPts val="7540"/>
              </a:lnSpc>
            </a:pPr>
            <a:r>
              <a:rPr lang="en-US" sz="6500" b="1">
                <a:solidFill>
                  <a:srgbClr val="000000"/>
                </a:solidFill>
                <a:latin typeface="Telegraf Bold"/>
                <a:ea typeface="Telegraf Bold"/>
                <a:cs typeface="Telegraf Bold"/>
                <a:sym typeface="Telegraf Bold"/>
              </a:rPr>
              <a:t>Exploratory Data Analysis (EDA)</a:t>
            </a:r>
          </a:p>
        </p:txBody>
      </p:sp>
      <p:sp>
        <p:nvSpPr>
          <p:cNvPr id="12" name="TextBox 12"/>
          <p:cNvSpPr txBox="1"/>
          <p:nvPr/>
        </p:nvSpPr>
        <p:spPr>
          <a:xfrm>
            <a:off x="369578" y="2829148"/>
            <a:ext cx="8307203" cy="6692900"/>
          </a:xfrm>
          <a:prstGeom prst="rect">
            <a:avLst/>
          </a:prstGeom>
        </p:spPr>
        <p:txBody>
          <a:bodyPr lIns="0" tIns="0" rIns="0" bIns="0" rtlCol="0" anchor="t">
            <a:spAutoFit/>
          </a:bodyPr>
          <a:lstStyle/>
          <a:p>
            <a:pPr marL="431804" lvl="1" indent="-215902" algn="l">
              <a:lnSpc>
                <a:spcPts val="2800"/>
              </a:lnSpc>
              <a:buFont typeface="Arial"/>
              <a:buChar char="•"/>
            </a:pPr>
            <a:r>
              <a:rPr lang="en-US" sz="2000">
                <a:solidFill>
                  <a:srgbClr val="0D0D0D"/>
                </a:solidFill>
                <a:latin typeface="DM Sans"/>
                <a:ea typeface="DM Sans"/>
                <a:cs typeface="DM Sans"/>
                <a:sym typeface="DM Sans"/>
              </a:rPr>
              <a:t>The primary method used was a </a:t>
            </a:r>
            <a:r>
              <a:rPr lang="en-US" sz="2000" b="1">
                <a:solidFill>
                  <a:srgbClr val="0D0D0D"/>
                </a:solidFill>
                <a:latin typeface="DM Sans Bold"/>
                <a:ea typeface="DM Sans Bold"/>
                <a:cs typeface="DM Sans Bold"/>
                <a:sym typeface="DM Sans Bold"/>
              </a:rPr>
              <a:t>correlation matrix</a:t>
            </a:r>
            <a:r>
              <a:rPr lang="en-US" sz="2000">
                <a:solidFill>
                  <a:srgbClr val="0D0D0D"/>
                </a:solidFill>
                <a:latin typeface="DM Sans"/>
                <a:ea typeface="DM Sans"/>
                <a:cs typeface="DM Sans"/>
                <a:sym typeface="DM Sans"/>
              </a:rPr>
              <a:t>, which was visualized through a heatmap to identify the strength and direction of linear relationships between the variables. </a:t>
            </a:r>
          </a:p>
          <a:p>
            <a:pPr marL="431804" lvl="1" indent="-215902" algn="l">
              <a:lnSpc>
                <a:spcPts val="2800"/>
              </a:lnSpc>
              <a:buFont typeface="Arial"/>
              <a:buChar char="•"/>
            </a:pPr>
            <a:r>
              <a:rPr lang="en-US" sz="2000">
                <a:solidFill>
                  <a:srgbClr val="0D0D0D"/>
                </a:solidFill>
                <a:latin typeface="DM Sans"/>
                <a:ea typeface="DM Sans"/>
                <a:cs typeface="DM Sans"/>
                <a:sym typeface="DM Sans"/>
              </a:rPr>
              <a:t>This helped in understanding how each feature relates to 'Job Satisfaction' and to each other. </a:t>
            </a:r>
          </a:p>
          <a:p>
            <a:pPr marL="431804" lvl="1" indent="-215902" algn="l">
              <a:lnSpc>
                <a:spcPts val="2800"/>
              </a:lnSpc>
              <a:buFont typeface="Arial"/>
              <a:buChar char="•"/>
            </a:pPr>
            <a:r>
              <a:rPr lang="en-US" sz="2000">
                <a:solidFill>
                  <a:srgbClr val="0D0D0D"/>
                </a:solidFill>
                <a:latin typeface="DM Sans"/>
                <a:ea typeface="DM Sans"/>
                <a:cs typeface="DM Sans"/>
                <a:sym typeface="DM Sans"/>
              </a:rPr>
              <a:t>For instance, features like </a:t>
            </a:r>
            <a:r>
              <a:rPr lang="en-US" sz="2000" b="1">
                <a:solidFill>
                  <a:srgbClr val="0D0D0D"/>
                </a:solidFill>
                <a:latin typeface="DM Sans Bold"/>
                <a:ea typeface="DM Sans Bold"/>
                <a:cs typeface="DM Sans Bold"/>
                <a:sym typeface="DM Sans Bold"/>
              </a:rPr>
              <a:t>'Relationship with Supervisor' </a:t>
            </a:r>
            <a:r>
              <a:rPr lang="en-US" sz="2000">
                <a:solidFill>
                  <a:srgbClr val="0D0D0D"/>
                </a:solidFill>
                <a:latin typeface="DM Sans"/>
                <a:ea typeface="DM Sans"/>
                <a:cs typeface="DM Sans"/>
                <a:sym typeface="DM Sans"/>
              </a:rPr>
              <a:t>and </a:t>
            </a:r>
            <a:r>
              <a:rPr lang="en-US" sz="2000" b="1">
                <a:solidFill>
                  <a:srgbClr val="0D0D0D"/>
                </a:solidFill>
                <a:latin typeface="DM Sans Bold"/>
                <a:ea typeface="DM Sans Bold"/>
                <a:cs typeface="DM Sans Bold"/>
                <a:sym typeface="DM Sans Bold"/>
              </a:rPr>
              <a:t>'Quality of Work Environment' </a:t>
            </a:r>
            <a:r>
              <a:rPr lang="en-US" sz="2000">
                <a:solidFill>
                  <a:srgbClr val="0D0D0D"/>
                </a:solidFill>
                <a:latin typeface="DM Sans"/>
                <a:ea typeface="DM Sans"/>
                <a:cs typeface="DM Sans"/>
                <a:sym typeface="DM Sans"/>
              </a:rPr>
              <a:t>showed a positive correlation with job satisfaction, while 'Total Hours Worked per Week' appeared to have a weak or negative correlation.</a:t>
            </a:r>
          </a:p>
          <a:p>
            <a:pPr marL="431804" lvl="1" indent="-215902" algn="l">
              <a:lnSpc>
                <a:spcPts val="2800"/>
              </a:lnSpc>
              <a:buFont typeface="Arial"/>
              <a:buChar char="•"/>
            </a:pPr>
            <a:r>
              <a:rPr lang="en-US" sz="2000">
                <a:solidFill>
                  <a:srgbClr val="0D0D0D"/>
                </a:solidFill>
                <a:latin typeface="DM Sans"/>
                <a:ea typeface="DM Sans"/>
                <a:cs typeface="DM Sans"/>
                <a:sym typeface="DM Sans"/>
              </a:rPr>
              <a:t>In addition to correlation analysis, </a:t>
            </a:r>
            <a:r>
              <a:rPr lang="en-US" sz="2000" b="1">
                <a:solidFill>
                  <a:srgbClr val="0D0D0D"/>
                </a:solidFill>
                <a:latin typeface="DM Sans Bold"/>
                <a:ea typeface="DM Sans Bold"/>
                <a:cs typeface="DM Sans Bold"/>
                <a:sym typeface="DM Sans Bold"/>
              </a:rPr>
              <a:t>multiple linear regression</a:t>
            </a:r>
            <a:r>
              <a:rPr lang="en-US" sz="2000">
                <a:solidFill>
                  <a:srgbClr val="0D0D0D"/>
                </a:solidFill>
                <a:latin typeface="DM Sans"/>
                <a:ea typeface="DM Sans"/>
                <a:cs typeface="DM Sans"/>
                <a:sym typeface="DM Sans"/>
              </a:rPr>
              <a:t> was conducted to evaluate the impact of all independent variables on the dependent variable. </a:t>
            </a:r>
          </a:p>
          <a:p>
            <a:pPr marL="431804" lvl="1" indent="-215902" algn="l">
              <a:lnSpc>
                <a:spcPts val="2800"/>
              </a:lnSpc>
              <a:buFont typeface="Arial"/>
              <a:buChar char="•"/>
            </a:pPr>
            <a:r>
              <a:rPr lang="en-US" sz="2000">
                <a:solidFill>
                  <a:srgbClr val="0D0D0D"/>
                </a:solidFill>
                <a:latin typeface="DM Sans"/>
                <a:ea typeface="DM Sans"/>
                <a:cs typeface="DM Sans"/>
                <a:sym typeface="DM Sans"/>
              </a:rPr>
              <a:t>The regression summary provided insights into statistical significance through p-values, while the </a:t>
            </a:r>
            <a:r>
              <a:rPr lang="en-US" sz="2000" b="1">
                <a:solidFill>
                  <a:srgbClr val="0D0D0D"/>
                </a:solidFill>
                <a:latin typeface="DM Sans Bold"/>
                <a:ea typeface="DM Sans Bold"/>
                <a:cs typeface="DM Sans Bold"/>
                <a:sym typeface="DM Sans Bold"/>
              </a:rPr>
              <a:t>Variance Inflation Factor (VIF)</a:t>
            </a:r>
            <a:r>
              <a:rPr lang="en-US" sz="2000">
                <a:solidFill>
                  <a:srgbClr val="0D0D0D"/>
                </a:solidFill>
                <a:latin typeface="DM Sans"/>
                <a:ea typeface="DM Sans"/>
                <a:cs typeface="DM Sans"/>
                <a:sym typeface="DM Sans"/>
              </a:rPr>
              <a:t> analysis helped detect multicollinearity between predictors. </a:t>
            </a:r>
          </a:p>
          <a:p>
            <a:pPr marL="431804" lvl="1" indent="-215902" algn="l">
              <a:lnSpc>
                <a:spcPts val="2800"/>
              </a:lnSpc>
              <a:buFont typeface="Arial"/>
              <a:buChar char="•"/>
            </a:pPr>
            <a:r>
              <a:rPr lang="en-US" sz="2000">
                <a:solidFill>
                  <a:srgbClr val="0D0D0D"/>
                </a:solidFill>
                <a:latin typeface="DM Sans"/>
                <a:ea typeface="DM Sans"/>
                <a:cs typeface="DM Sans"/>
                <a:sym typeface="DM Sans"/>
              </a:rPr>
              <a:t>Lastly, a </a:t>
            </a:r>
            <a:r>
              <a:rPr lang="en-US" sz="2000" b="1">
                <a:solidFill>
                  <a:srgbClr val="0D0D0D"/>
                </a:solidFill>
                <a:latin typeface="DM Sans Bold"/>
                <a:ea typeface="DM Sans Bold"/>
                <a:cs typeface="DM Sans Bold"/>
                <a:sym typeface="DM Sans Bold"/>
              </a:rPr>
              <a:t>stepwise regression</a:t>
            </a:r>
            <a:r>
              <a:rPr lang="en-US" sz="2000">
                <a:solidFill>
                  <a:srgbClr val="0D0D0D"/>
                </a:solidFill>
                <a:latin typeface="DM Sans"/>
                <a:ea typeface="DM Sans"/>
                <a:cs typeface="DM Sans"/>
                <a:sym typeface="DM Sans"/>
              </a:rPr>
              <a:t> technique was implemented to iteratively remove features with high p-values, thereby optimizing the model by retaining only the most significant variables for prediction.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3003" y="-138874"/>
            <a:ext cx="9356052" cy="10538314"/>
            <a:chOff x="0" y="0"/>
            <a:chExt cx="2464145" cy="2775523"/>
          </a:xfrm>
        </p:grpSpPr>
        <p:sp>
          <p:nvSpPr>
            <p:cNvPr id="3" name="Freeform 3"/>
            <p:cNvSpPr/>
            <p:nvPr/>
          </p:nvSpPr>
          <p:spPr>
            <a:xfrm>
              <a:off x="0" y="0"/>
              <a:ext cx="2464146" cy="2775523"/>
            </a:xfrm>
            <a:custGeom>
              <a:avLst/>
              <a:gdLst/>
              <a:ahLst/>
              <a:cxnLst/>
              <a:rect l="l" t="t" r="r" b="b"/>
              <a:pathLst>
                <a:path w="2464146" h="2775523">
                  <a:moveTo>
                    <a:pt x="0" y="0"/>
                  </a:moveTo>
                  <a:lnTo>
                    <a:pt x="2464146" y="0"/>
                  </a:lnTo>
                  <a:lnTo>
                    <a:pt x="2464146" y="2775523"/>
                  </a:lnTo>
                  <a:lnTo>
                    <a:pt x="0" y="2775523"/>
                  </a:lnTo>
                  <a:close/>
                </a:path>
              </a:pathLst>
            </a:custGeom>
            <a:solidFill>
              <a:srgbClr val="000000"/>
            </a:solidFill>
          </p:spPr>
          <p:txBody>
            <a:bodyPr/>
            <a:lstStyle/>
            <a:p>
              <a:endParaRPr lang="en-US"/>
            </a:p>
          </p:txBody>
        </p:sp>
        <p:sp>
          <p:nvSpPr>
            <p:cNvPr id="4" name="TextBox 4"/>
            <p:cNvSpPr txBox="1"/>
            <p:nvPr/>
          </p:nvSpPr>
          <p:spPr>
            <a:xfrm>
              <a:off x="0" y="-47625"/>
              <a:ext cx="2464145" cy="282314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734421" y="537133"/>
            <a:ext cx="1145334" cy="181109"/>
            <a:chOff x="0" y="0"/>
            <a:chExt cx="301652" cy="47700"/>
          </a:xfrm>
        </p:grpSpPr>
        <p:sp>
          <p:nvSpPr>
            <p:cNvPr id="6" name="Freeform 6"/>
            <p:cNvSpPr/>
            <p:nvPr/>
          </p:nvSpPr>
          <p:spPr>
            <a:xfrm>
              <a:off x="0" y="0"/>
              <a:ext cx="301652" cy="47700"/>
            </a:xfrm>
            <a:custGeom>
              <a:avLst/>
              <a:gdLst/>
              <a:ahLst/>
              <a:cxnLst/>
              <a:rect l="l" t="t" r="r" b="b"/>
              <a:pathLst>
                <a:path w="301652" h="47700">
                  <a:moveTo>
                    <a:pt x="0" y="0"/>
                  </a:moveTo>
                  <a:lnTo>
                    <a:pt x="301652" y="0"/>
                  </a:lnTo>
                  <a:lnTo>
                    <a:pt x="301652" y="47700"/>
                  </a:lnTo>
                  <a:lnTo>
                    <a:pt x="0" y="47700"/>
                  </a:lnTo>
                  <a:close/>
                </a:path>
              </a:pathLst>
            </a:custGeom>
            <a:solidFill>
              <a:srgbClr val="FFFFFF"/>
            </a:solidFill>
          </p:spPr>
          <p:txBody>
            <a:bodyPr/>
            <a:lstStyle/>
            <a:p>
              <a:endParaRPr lang="en-US"/>
            </a:p>
          </p:txBody>
        </p:sp>
        <p:sp>
          <p:nvSpPr>
            <p:cNvPr id="7" name="TextBox 7"/>
            <p:cNvSpPr txBox="1"/>
            <p:nvPr/>
          </p:nvSpPr>
          <p:spPr>
            <a:xfrm>
              <a:off x="0" y="-47625"/>
              <a:ext cx="301652" cy="95325"/>
            </a:xfrm>
            <a:prstGeom prst="rect">
              <a:avLst/>
            </a:prstGeom>
          </p:spPr>
          <p:txBody>
            <a:bodyPr lIns="50800" tIns="50800" rIns="50800" bIns="50800" rtlCol="0" anchor="ctr"/>
            <a:lstStyle/>
            <a:p>
              <a:pPr algn="ctr">
                <a:lnSpc>
                  <a:spcPts val="3499"/>
                </a:lnSpc>
              </a:pPr>
              <a:endParaRPr/>
            </a:p>
          </p:txBody>
        </p:sp>
      </p:grpSp>
      <p:sp>
        <p:nvSpPr>
          <p:cNvPr id="8" name="Freeform 8"/>
          <p:cNvSpPr/>
          <p:nvPr/>
        </p:nvSpPr>
        <p:spPr>
          <a:xfrm>
            <a:off x="16046072" y="8993596"/>
            <a:ext cx="2426457" cy="529409"/>
          </a:xfrm>
          <a:custGeom>
            <a:avLst/>
            <a:gdLst/>
            <a:ahLst/>
            <a:cxnLst/>
            <a:rect l="l" t="t" r="r" b="b"/>
            <a:pathLst>
              <a:path w="2426457" h="529409">
                <a:moveTo>
                  <a:pt x="0" y="0"/>
                </a:moveTo>
                <a:lnTo>
                  <a:pt x="2426456" y="0"/>
                </a:lnTo>
                <a:lnTo>
                  <a:pt x="2426456" y="529408"/>
                </a:lnTo>
                <a:lnTo>
                  <a:pt x="0" y="529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420162" y="1009650"/>
            <a:ext cx="7865010" cy="797561"/>
          </a:xfrm>
          <a:prstGeom prst="rect">
            <a:avLst/>
          </a:prstGeom>
        </p:spPr>
        <p:txBody>
          <a:bodyPr lIns="0" tIns="0" rIns="0" bIns="0" rtlCol="0" anchor="t">
            <a:spAutoFit/>
          </a:bodyPr>
          <a:lstStyle/>
          <a:p>
            <a:pPr algn="l">
              <a:lnSpc>
                <a:spcPts val="5737"/>
              </a:lnSpc>
            </a:pPr>
            <a:r>
              <a:rPr lang="en-US" sz="4946" b="1">
                <a:solidFill>
                  <a:srgbClr val="EAA416"/>
                </a:solidFill>
                <a:latin typeface="Telegraf Bold"/>
                <a:ea typeface="Telegraf Bold"/>
                <a:cs typeface="Telegraf Bold"/>
                <a:sym typeface="Telegraf Bold"/>
              </a:rPr>
              <a:t>ML Model Identification</a:t>
            </a:r>
          </a:p>
        </p:txBody>
      </p:sp>
      <p:sp>
        <p:nvSpPr>
          <p:cNvPr id="10" name="TextBox 10"/>
          <p:cNvSpPr txBox="1"/>
          <p:nvPr/>
        </p:nvSpPr>
        <p:spPr>
          <a:xfrm>
            <a:off x="420162" y="4057015"/>
            <a:ext cx="7481383" cy="5201285"/>
          </a:xfrm>
          <a:prstGeom prst="rect">
            <a:avLst/>
          </a:prstGeom>
        </p:spPr>
        <p:txBody>
          <a:bodyPr lIns="0" tIns="0" rIns="0" bIns="0" rtlCol="0" anchor="t">
            <a:spAutoFit/>
          </a:bodyPr>
          <a:lstStyle/>
          <a:p>
            <a:pPr algn="l">
              <a:lnSpc>
                <a:spcPts val="4199"/>
              </a:lnSpc>
            </a:pPr>
            <a:r>
              <a:rPr lang="en-US" sz="2999">
                <a:solidFill>
                  <a:srgbClr val="FFFFFF"/>
                </a:solidFill>
                <a:latin typeface="DM Sans"/>
                <a:ea typeface="DM Sans"/>
                <a:cs typeface="DM Sans"/>
                <a:sym typeface="DM Sans"/>
              </a:rPr>
              <a:t>❓ </a:t>
            </a:r>
            <a:r>
              <a:rPr lang="en-US" sz="2999" b="1">
                <a:solidFill>
                  <a:srgbClr val="FFFFFF"/>
                </a:solidFill>
                <a:latin typeface="DM Sans Bold"/>
                <a:ea typeface="DM Sans Bold"/>
                <a:cs typeface="DM Sans Bold"/>
                <a:sym typeface="DM Sans Bold"/>
              </a:rPr>
              <a:t>Why Chosen?</a:t>
            </a:r>
          </a:p>
          <a:p>
            <a:pPr marL="474983" lvl="1" indent="-237491" algn="l">
              <a:lnSpc>
                <a:spcPts val="3080"/>
              </a:lnSpc>
              <a:buFont typeface="Arial"/>
              <a:buChar char="•"/>
            </a:pPr>
            <a:r>
              <a:rPr lang="en-US" sz="2200">
                <a:solidFill>
                  <a:srgbClr val="FFFFFF"/>
                </a:solidFill>
                <a:latin typeface="DM Sans"/>
                <a:ea typeface="DM Sans"/>
                <a:cs typeface="DM Sans"/>
                <a:sym typeface="DM Sans"/>
              </a:rPr>
              <a:t>The </a:t>
            </a:r>
            <a:r>
              <a:rPr lang="en-US" sz="2200" u="sng">
                <a:solidFill>
                  <a:srgbClr val="FFFFFF"/>
                </a:solidFill>
                <a:latin typeface="DM Sans"/>
                <a:ea typeface="DM Sans"/>
                <a:cs typeface="DM Sans"/>
                <a:sym typeface="DM Sans"/>
              </a:rPr>
              <a:t>target variable</a:t>
            </a:r>
            <a:r>
              <a:rPr lang="en-US" sz="2200">
                <a:solidFill>
                  <a:srgbClr val="FFFFFF"/>
                </a:solidFill>
                <a:latin typeface="DM Sans"/>
                <a:ea typeface="DM Sans"/>
                <a:cs typeface="DM Sans"/>
                <a:sym typeface="DM Sans"/>
              </a:rPr>
              <a:t>, Job Satisfaction, is continuous in nature (ranging from 0 to 100).</a:t>
            </a:r>
          </a:p>
          <a:p>
            <a:pPr marL="474983" lvl="1" indent="-237491" algn="l">
              <a:lnSpc>
                <a:spcPts val="3080"/>
              </a:lnSpc>
              <a:buFont typeface="Arial"/>
              <a:buChar char="•"/>
            </a:pPr>
            <a:r>
              <a:rPr lang="en-US" sz="2200">
                <a:solidFill>
                  <a:srgbClr val="FFFFFF"/>
                </a:solidFill>
                <a:latin typeface="DM Sans"/>
                <a:ea typeface="DM Sans"/>
                <a:cs typeface="DM Sans"/>
                <a:sym typeface="DM Sans"/>
              </a:rPr>
              <a:t>MLR is suitable for modeling relationships </a:t>
            </a:r>
            <a:r>
              <a:rPr lang="en-US" sz="2200" u="sng">
                <a:solidFill>
                  <a:srgbClr val="FFFFFF"/>
                </a:solidFill>
                <a:latin typeface="DM Sans"/>
                <a:ea typeface="DM Sans"/>
                <a:cs typeface="DM Sans"/>
                <a:sym typeface="DM Sans"/>
              </a:rPr>
              <a:t>between a continuous dependent variable and multiple independent variables.</a:t>
            </a:r>
          </a:p>
          <a:p>
            <a:pPr marL="474983" lvl="1" indent="-237491" algn="l">
              <a:lnSpc>
                <a:spcPts val="3080"/>
              </a:lnSpc>
              <a:buFont typeface="Arial"/>
              <a:buChar char="•"/>
            </a:pPr>
            <a:r>
              <a:rPr lang="en-US" sz="2200">
                <a:solidFill>
                  <a:srgbClr val="FFFFFF"/>
                </a:solidFill>
                <a:latin typeface="DM Sans"/>
                <a:ea typeface="DM Sans"/>
                <a:cs typeface="DM Sans"/>
                <a:sym typeface="DM Sans"/>
              </a:rPr>
              <a:t>We aim to understand how each </a:t>
            </a:r>
            <a:r>
              <a:rPr lang="en-US" sz="2200" u="sng">
                <a:solidFill>
                  <a:srgbClr val="FFFFFF"/>
                </a:solidFill>
                <a:latin typeface="DM Sans"/>
                <a:ea typeface="DM Sans"/>
                <a:cs typeface="DM Sans"/>
                <a:sym typeface="DM Sans"/>
              </a:rPr>
              <a:t>predictor variable</a:t>
            </a:r>
            <a:r>
              <a:rPr lang="en-US" sz="2200">
                <a:solidFill>
                  <a:srgbClr val="FFFFFF"/>
                </a:solidFill>
                <a:latin typeface="DM Sans"/>
                <a:ea typeface="DM Sans"/>
                <a:cs typeface="DM Sans"/>
                <a:sym typeface="DM Sans"/>
              </a:rPr>
              <a:t> (supervisor relationship, work environment, hours worked, etc.) </a:t>
            </a:r>
            <a:r>
              <a:rPr lang="en-US" sz="2200" u="sng">
                <a:solidFill>
                  <a:srgbClr val="FFFFFF"/>
                </a:solidFill>
                <a:latin typeface="DM Sans"/>
                <a:ea typeface="DM Sans"/>
                <a:cs typeface="DM Sans"/>
                <a:sym typeface="DM Sans"/>
              </a:rPr>
              <a:t>influences job satisfaction.</a:t>
            </a:r>
          </a:p>
          <a:p>
            <a:pPr marL="474983" lvl="1" indent="-237491" algn="l">
              <a:lnSpc>
                <a:spcPts val="3080"/>
              </a:lnSpc>
              <a:buFont typeface="Arial"/>
              <a:buChar char="•"/>
            </a:pPr>
            <a:r>
              <a:rPr lang="en-US" sz="2200">
                <a:solidFill>
                  <a:srgbClr val="FFFFFF"/>
                </a:solidFill>
                <a:latin typeface="DM Sans"/>
                <a:ea typeface="DM Sans"/>
                <a:cs typeface="DM Sans"/>
                <a:sym typeface="DM Sans"/>
              </a:rPr>
              <a:t>Provides both </a:t>
            </a:r>
            <a:r>
              <a:rPr lang="en-US" sz="2200" u="sng">
                <a:solidFill>
                  <a:srgbClr val="FFFFFF"/>
                </a:solidFill>
                <a:latin typeface="DM Sans"/>
                <a:ea typeface="DM Sans"/>
                <a:cs typeface="DM Sans"/>
                <a:sym typeface="DM Sans"/>
              </a:rPr>
              <a:t>predictive capability</a:t>
            </a:r>
            <a:r>
              <a:rPr lang="en-US" sz="2200">
                <a:solidFill>
                  <a:srgbClr val="FFFFFF"/>
                </a:solidFill>
                <a:latin typeface="DM Sans"/>
                <a:ea typeface="DM Sans"/>
                <a:cs typeface="DM Sans"/>
                <a:sym typeface="DM Sans"/>
              </a:rPr>
              <a:t> and </a:t>
            </a:r>
            <a:r>
              <a:rPr lang="en-US" sz="2200" u="sng">
                <a:solidFill>
                  <a:srgbClr val="FFFFFF"/>
                </a:solidFill>
                <a:latin typeface="DM Sans"/>
                <a:ea typeface="DM Sans"/>
                <a:cs typeface="DM Sans"/>
                <a:sym typeface="DM Sans"/>
              </a:rPr>
              <a:t>interpretability</a:t>
            </a:r>
            <a:r>
              <a:rPr lang="en-US" sz="2200">
                <a:solidFill>
                  <a:srgbClr val="FFFFFF"/>
                </a:solidFill>
                <a:latin typeface="DM Sans"/>
                <a:ea typeface="DM Sans"/>
                <a:cs typeface="DM Sans"/>
                <a:sym typeface="DM Sans"/>
              </a:rPr>
              <a:t> through coefficients and statistical significance.</a:t>
            </a:r>
          </a:p>
          <a:p>
            <a:pPr algn="l">
              <a:lnSpc>
                <a:spcPts val="3080"/>
              </a:lnSpc>
            </a:pPr>
            <a:endParaRPr lang="en-US" sz="2200">
              <a:solidFill>
                <a:srgbClr val="FFFFFF"/>
              </a:solidFill>
              <a:latin typeface="DM Sans"/>
              <a:ea typeface="DM Sans"/>
              <a:cs typeface="DM Sans"/>
              <a:sym typeface="DM Sans"/>
            </a:endParaRPr>
          </a:p>
        </p:txBody>
      </p:sp>
      <p:sp>
        <p:nvSpPr>
          <p:cNvPr id="11" name="TextBox 11"/>
          <p:cNvSpPr txBox="1"/>
          <p:nvPr/>
        </p:nvSpPr>
        <p:spPr>
          <a:xfrm>
            <a:off x="420162" y="1816736"/>
            <a:ext cx="8042887" cy="1937004"/>
          </a:xfrm>
          <a:prstGeom prst="rect">
            <a:avLst/>
          </a:prstGeom>
        </p:spPr>
        <p:txBody>
          <a:bodyPr lIns="0" tIns="0" rIns="0" bIns="0" rtlCol="0" anchor="t">
            <a:spAutoFit/>
          </a:bodyPr>
          <a:lstStyle/>
          <a:p>
            <a:pPr algn="l">
              <a:lnSpc>
                <a:spcPts val="7308"/>
              </a:lnSpc>
            </a:pPr>
            <a:r>
              <a:rPr lang="en-US" sz="6300" b="1">
                <a:solidFill>
                  <a:srgbClr val="FFFFFF"/>
                </a:solidFill>
                <a:latin typeface="Telegraf Bold"/>
                <a:ea typeface="Telegraf Bold"/>
                <a:cs typeface="Telegraf Bold"/>
                <a:sym typeface="Telegraf Bold"/>
              </a:rPr>
              <a:t>Multiple Linear Regression (MLR)</a:t>
            </a:r>
          </a:p>
        </p:txBody>
      </p:sp>
      <p:grpSp>
        <p:nvGrpSpPr>
          <p:cNvPr id="12" name="Group 12"/>
          <p:cNvGrpSpPr/>
          <p:nvPr/>
        </p:nvGrpSpPr>
        <p:grpSpPr>
          <a:xfrm>
            <a:off x="9144000" y="435534"/>
            <a:ext cx="8605522" cy="653844"/>
            <a:chOff x="0" y="0"/>
            <a:chExt cx="2392927" cy="181814"/>
          </a:xfrm>
        </p:grpSpPr>
        <p:sp>
          <p:nvSpPr>
            <p:cNvPr id="13" name="Freeform 13"/>
            <p:cNvSpPr/>
            <p:nvPr/>
          </p:nvSpPr>
          <p:spPr>
            <a:xfrm>
              <a:off x="0" y="0"/>
              <a:ext cx="2392927" cy="181814"/>
            </a:xfrm>
            <a:custGeom>
              <a:avLst/>
              <a:gdLst/>
              <a:ahLst/>
              <a:cxnLst/>
              <a:rect l="l" t="t" r="r" b="b"/>
              <a:pathLst>
                <a:path w="2392927" h="181814">
                  <a:moveTo>
                    <a:pt x="0" y="0"/>
                  </a:moveTo>
                  <a:lnTo>
                    <a:pt x="2392927" y="0"/>
                  </a:lnTo>
                  <a:lnTo>
                    <a:pt x="2392927" y="181814"/>
                  </a:lnTo>
                  <a:lnTo>
                    <a:pt x="0" y="181814"/>
                  </a:lnTo>
                  <a:close/>
                </a:path>
              </a:pathLst>
            </a:custGeom>
            <a:solidFill>
              <a:srgbClr val="EAA416"/>
            </a:solidFill>
          </p:spPr>
          <p:txBody>
            <a:bodyPr/>
            <a:lstStyle/>
            <a:p>
              <a:endParaRPr lang="en-US"/>
            </a:p>
          </p:txBody>
        </p:sp>
        <p:sp>
          <p:nvSpPr>
            <p:cNvPr id="14" name="TextBox 14"/>
            <p:cNvSpPr txBox="1"/>
            <p:nvPr/>
          </p:nvSpPr>
          <p:spPr>
            <a:xfrm>
              <a:off x="0" y="-47625"/>
              <a:ext cx="2392927" cy="229439"/>
            </a:xfrm>
            <a:prstGeom prst="rect">
              <a:avLst/>
            </a:prstGeom>
          </p:spPr>
          <p:txBody>
            <a:bodyPr lIns="48116" tIns="48116" rIns="48116" bIns="48116" rtlCol="0" anchor="ctr"/>
            <a:lstStyle/>
            <a:p>
              <a:pPr algn="ctr">
                <a:lnSpc>
                  <a:spcPts val="3499"/>
                </a:lnSpc>
              </a:pPr>
              <a:endParaRPr/>
            </a:p>
          </p:txBody>
        </p:sp>
      </p:grpSp>
      <p:grpSp>
        <p:nvGrpSpPr>
          <p:cNvPr id="15" name="Group 15"/>
          <p:cNvGrpSpPr/>
          <p:nvPr/>
        </p:nvGrpSpPr>
        <p:grpSpPr>
          <a:xfrm>
            <a:off x="9144000" y="995749"/>
            <a:ext cx="8605522" cy="4867582"/>
            <a:chOff x="0" y="0"/>
            <a:chExt cx="2392927" cy="1353523"/>
          </a:xfrm>
        </p:grpSpPr>
        <p:sp>
          <p:nvSpPr>
            <p:cNvPr id="16" name="Freeform 16"/>
            <p:cNvSpPr/>
            <p:nvPr/>
          </p:nvSpPr>
          <p:spPr>
            <a:xfrm>
              <a:off x="0" y="0"/>
              <a:ext cx="2392927" cy="1353523"/>
            </a:xfrm>
            <a:custGeom>
              <a:avLst/>
              <a:gdLst/>
              <a:ahLst/>
              <a:cxnLst/>
              <a:rect l="l" t="t" r="r" b="b"/>
              <a:pathLst>
                <a:path w="2392927" h="1353523">
                  <a:moveTo>
                    <a:pt x="0" y="0"/>
                  </a:moveTo>
                  <a:lnTo>
                    <a:pt x="2392927" y="0"/>
                  </a:lnTo>
                  <a:lnTo>
                    <a:pt x="2392927" y="1353523"/>
                  </a:lnTo>
                  <a:lnTo>
                    <a:pt x="0" y="1353523"/>
                  </a:lnTo>
                  <a:close/>
                </a:path>
              </a:pathLst>
            </a:custGeom>
            <a:solidFill>
              <a:srgbClr val="E1E1E1"/>
            </a:solidFill>
          </p:spPr>
          <p:txBody>
            <a:bodyPr/>
            <a:lstStyle/>
            <a:p>
              <a:endParaRPr lang="en-US"/>
            </a:p>
          </p:txBody>
        </p:sp>
        <p:sp>
          <p:nvSpPr>
            <p:cNvPr id="17" name="TextBox 17"/>
            <p:cNvSpPr txBox="1"/>
            <p:nvPr/>
          </p:nvSpPr>
          <p:spPr>
            <a:xfrm>
              <a:off x="0" y="-47625"/>
              <a:ext cx="2392927" cy="1401148"/>
            </a:xfrm>
            <a:prstGeom prst="rect">
              <a:avLst/>
            </a:prstGeom>
          </p:spPr>
          <p:txBody>
            <a:bodyPr lIns="48116" tIns="48116" rIns="48116" bIns="48116" rtlCol="0" anchor="ctr"/>
            <a:lstStyle/>
            <a:p>
              <a:pPr algn="ctr">
                <a:lnSpc>
                  <a:spcPts val="3499"/>
                </a:lnSpc>
              </a:pPr>
              <a:endParaRPr/>
            </a:p>
          </p:txBody>
        </p:sp>
      </p:grpSp>
      <p:sp>
        <p:nvSpPr>
          <p:cNvPr id="18" name="TextBox 18"/>
          <p:cNvSpPr txBox="1"/>
          <p:nvPr/>
        </p:nvSpPr>
        <p:spPr>
          <a:xfrm>
            <a:off x="9321200" y="1216899"/>
            <a:ext cx="8251122" cy="4436626"/>
          </a:xfrm>
          <a:prstGeom prst="rect">
            <a:avLst/>
          </a:prstGeom>
        </p:spPr>
        <p:txBody>
          <a:bodyPr lIns="0" tIns="0" rIns="0" bIns="0" rtlCol="0" anchor="t">
            <a:spAutoFit/>
          </a:bodyPr>
          <a:lstStyle/>
          <a:p>
            <a:pPr marL="422014" lvl="1" indent="-211007" algn="l">
              <a:lnSpc>
                <a:spcPts val="2736"/>
              </a:lnSpc>
              <a:buFont typeface="Arial"/>
              <a:buChar char="•"/>
            </a:pPr>
            <a:r>
              <a:rPr lang="en-US" sz="1954" b="1">
                <a:solidFill>
                  <a:srgbClr val="0D0D0D"/>
                </a:solidFill>
                <a:latin typeface="DM Sans Bold"/>
                <a:ea typeface="DM Sans Bold"/>
                <a:cs typeface="DM Sans Bold"/>
                <a:sym typeface="DM Sans Bold"/>
              </a:rPr>
              <a:t>Linearity</a:t>
            </a:r>
          </a:p>
          <a:p>
            <a:pPr algn="l">
              <a:lnSpc>
                <a:spcPts val="2736"/>
              </a:lnSpc>
            </a:pPr>
            <a:r>
              <a:rPr lang="en-US" sz="1954">
                <a:solidFill>
                  <a:srgbClr val="0D0D0D"/>
                </a:solidFill>
                <a:latin typeface="DM Sans"/>
                <a:ea typeface="DM Sans"/>
                <a:cs typeface="DM Sans"/>
                <a:sym typeface="DM Sans"/>
              </a:rPr>
              <a:t>The relationship between the independent variables and the dependent variable is linear.</a:t>
            </a:r>
          </a:p>
          <a:p>
            <a:pPr algn="l">
              <a:lnSpc>
                <a:spcPts val="2736"/>
              </a:lnSpc>
            </a:pPr>
            <a:endParaRPr lang="en-US" sz="1954">
              <a:solidFill>
                <a:srgbClr val="0D0D0D"/>
              </a:solidFill>
              <a:latin typeface="DM Sans"/>
              <a:ea typeface="DM Sans"/>
              <a:cs typeface="DM Sans"/>
              <a:sym typeface="DM Sans"/>
            </a:endParaRPr>
          </a:p>
          <a:p>
            <a:pPr marL="422014" lvl="1" indent="-211007" algn="l">
              <a:lnSpc>
                <a:spcPts val="2736"/>
              </a:lnSpc>
              <a:buFont typeface="Arial"/>
              <a:buChar char="•"/>
            </a:pPr>
            <a:r>
              <a:rPr lang="en-US" sz="1954" b="1">
                <a:solidFill>
                  <a:srgbClr val="000000"/>
                </a:solidFill>
                <a:latin typeface="DM Sans Bold"/>
                <a:ea typeface="DM Sans Bold"/>
                <a:cs typeface="DM Sans Bold"/>
                <a:sym typeface="DM Sans Bold"/>
              </a:rPr>
              <a:t>Homoscedasticity</a:t>
            </a:r>
          </a:p>
          <a:p>
            <a:pPr algn="l">
              <a:lnSpc>
                <a:spcPts val="2736"/>
              </a:lnSpc>
            </a:pPr>
            <a:r>
              <a:rPr lang="en-US" sz="1954">
                <a:solidFill>
                  <a:srgbClr val="000000"/>
                </a:solidFill>
                <a:latin typeface="DM Sans"/>
                <a:ea typeface="DM Sans"/>
                <a:cs typeface="DM Sans"/>
                <a:sym typeface="DM Sans"/>
              </a:rPr>
              <a:t>The variance of residuals is constant across all levels of the independent variables.</a:t>
            </a:r>
          </a:p>
          <a:p>
            <a:pPr algn="l">
              <a:lnSpc>
                <a:spcPts val="2736"/>
              </a:lnSpc>
            </a:pPr>
            <a:endParaRPr lang="en-US" sz="1954">
              <a:solidFill>
                <a:srgbClr val="000000"/>
              </a:solidFill>
              <a:latin typeface="DM Sans"/>
              <a:ea typeface="DM Sans"/>
              <a:cs typeface="DM Sans"/>
              <a:sym typeface="DM Sans"/>
            </a:endParaRPr>
          </a:p>
          <a:p>
            <a:pPr marL="422014" lvl="1" indent="-211007" algn="l">
              <a:lnSpc>
                <a:spcPts val="2736"/>
              </a:lnSpc>
              <a:buFont typeface="Arial"/>
              <a:buChar char="•"/>
            </a:pPr>
            <a:r>
              <a:rPr lang="en-US" sz="1954" b="1">
                <a:solidFill>
                  <a:srgbClr val="000000"/>
                </a:solidFill>
                <a:latin typeface="DM Sans Bold"/>
                <a:ea typeface="DM Sans Bold"/>
                <a:cs typeface="DM Sans Bold"/>
                <a:sym typeface="DM Sans Bold"/>
              </a:rPr>
              <a:t>Normality of Residuals</a:t>
            </a:r>
          </a:p>
          <a:p>
            <a:pPr algn="l">
              <a:lnSpc>
                <a:spcPts val="2736"/>
              </a:lnSpc>
            </a:pPr>
            <a:r>
              <a:rPr lang="en-US" sz="1954">
                <a:solidFill>
                  <a:srgbClr val="000000"/>
                </a:solidFill>
                <a:latin typeface="DM Sans"/>
                <a:ea typeface="DM Sans"/>
                <a:cs typeface="DM Sans"/>
                <a:sym typeface="DM Sans"/>
              </a:rPr>
              <a:t>Residuals should be normally distributed for valid hypothesis testing.</a:t>
            </a:r>
          </a:p>
          <a:p>
            <a:pPr algn="l">
              <a:lnSpc>
                <a:spcPts val="2736"/>
              </a:lnSpc>
            </a:pPr>
            <a:endParaRPr lang="en-US" sz="1954">
              <a:solidFill>
                <a:srgbClr val="000000"/>
              </a:solidFill>
              <a:latin typeface="DM Sans"/>
              <a:ea typeface="DM Sans"/>
              <a:cs typeface="DM Sans"/>
              <a:sym typeface="DM Sans"/>
            </a:endParaRPr>
          </a:p>
          <a:p>
            <a:pPr marL="422014" lvl="1" indent="-211007" algn="l">
              <a:lnSpc>
                <a:spcPts val="2736"/>
              </a:lnSpc>
              <a:buFont typeface="Arial"/>
              <a:buChar char="•"/>
            </a:pPr>
            <a:r>
              <a:rPr lang="en-US" sz="1954" b="1">
                <a:solidFill>
                  <a:srgbClr val="000000"/>
                </a:solidFill>
                <a:latin typeface="DM Sans Bold"/>
                <a:ea typeface="DM Sans Bold"/>
                <a:cs typeface="DM Sans Bold"/>
                <a:sym typeface="DM Sans Bold"/>
              </a:rPr>
              <a:t>No Multicollinearity</a:t>
            </a:r>
          </a:p>
          <a:p>
            <a:pPr algn="l">
              <a:lnSpc>
                <a:spcPts val="2736"/>
              </a:lnSpc>
            </a:pPr>
            <a:r>
              <a:rPr lang="en-US" sz="1954">
                <a:solidFill>
                  <a:srgbClr val="000000"/>
                </a:solidFill>
                <a:latin typeface="DM Sans"/>
                <a:ea typeface="DM Sans"/>
                <a:cs typeface="DM Sans"/>
                <a:sym typeface="DM Sans"/>
              </a:rPr>
              <a:t>Independent variables should not be highly correlated with each other.</a:t>
            </a:r>
          </a:p>
        </p:txBody>
      </p:sp>
      <p:sp>
        <p:nvSpPr>
          <p:cNvPr id="19" name="TextBox 19"/>
          <p:cNvSpPr txBox="1"/>
          <p:nvPr/>
        </p:nvSpPr>
        <p:spPr>
          <a:xfrm>
            <a:off x="9810636" y="518637"/>
            <a:ext cx="3248467" cy="339423"/>
          </a:xfrm>
          <a:prstGeom prst="rect">
            <a:avLst/>
          </a:prstGeom>
        </p:spPr>
        <p:txBody>
          <a:bodyPr lIns="0" tIns="0" rIns="0" bIns="0" rtlCol="0" anchor="t">
            <a:spAutoFit/>
          </a:bodyPr>
          <a:lstStyle/>
          <a:p>
            <a:pPr algn="l">
              <a:lnSpc>
                <a:spcPts val="2784"/>
              </a:lnSpc>
            </a:pPr>
            <a:r>
              <a:rPr lang="en-US" sz="1989" b="1">
                <a:solidFill>
                  <a:srgbClr val="000000"/>
                </a:solidFill>
                <a:latin typeface="DM Sans Bold"/>
                <a:ea typeface="DM Sans Bold"/>
                <a:cs typeface="DM Sans Bold"/>
                <a:sym typeface="DM Sans Bold"/>
              </a:rPr>
              <a:t>Assumptions</a:t>
            </a:r>
          </a:p>
        </p:txBody>
      </p:sp>
      <p:sp>
        <p:nvSpPr>
          <p:cNvPr id="20" name="TextBox 20"/>
          <p:cNvSpPr txBox="1"/>
          <p:nvPr/>
        </p:nvSpPr>
        <p:spPr>
          <a:xfrm>
            <a:off x="8980676" y="6742806"/>
            <a:ext cx="8932170" cy="860425"/>
          </a:xfrm>
          <a:prstGeom prst="rect">
            <a:avLst/>
          </a:prstGeom>
        </p:spPr>
        <p:txBody>
          <a:bodyPr lIns="0" tIns="0" rIns="0" bIns="0" rtlCol="0" anchor="t">
            <a:spAutoFit/>
          </a:bodyPr>
          <a:lstStyle/>
          <a:p>
            <a:pPr algn="l">
              <a:lnSpc>
                <a:spcPts val="3499"/>
              </a:lnSpc>
              <a:spcBef>
                <a:spcPct val="0"/>
              </a:spcBef>
            </a:pPr>
            <a:r>
              <a:rPr lang="en-US" sz="2499" b="1">
                <a:solidFill>
                  <a:srgbClr val="FF3131"/>
                </a:solidFill>
                <a:latin typeface="Canva Sans Bold"/>
                <a:ea typeface="Canva Sans Bold"/>
                <a:cs typeface="Canva Sans Bold"/>
                <a:sym typeface="Canva Sans Bold"/>
              </a:rPr>
              <a:t>Job Satisfaction =</a:t>
            </a:r>
            <a:r>
              <a:rPr lang="en-US" sz="2499" b="1">
                <a:solidFill>
                  <a:srgbClr val="000000"/>
                </a:solidFill>
                <a:latin typeface="Canva Sans Bold"/>
                <a:ea typeface="Canva Sans Bold"/>
                <a:cs typeface="Canva Sans Bold"/>
                <a:sym typeface="Canva Sans Bold"/>
              </a:rPr>
              <a:t> β₀ + β₁(SupervisorRel) + β₂(WorkEnv) + β₃(HoursPerWeek) + β₄(Advancement) + ε</a:t>
            </a:r>
          </a:p>
        </p:txBody>
      </p:sp>
      <p:sp>
        <p:nvSpPr>
          <p:cNvPr id="21" name="TextBox 21"/>
          <p:cNvSpPr txBox="1"/>
          <p:nvPr/>
        </p:nvSpPr>
        <p:spPr>
          <a:xfrm>
            <a:off x="8980676" y="6091931"/>
            <a:ext cx="4078427" cy="422275"/>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4AAD"/>
                </a:solidFill>
                <a:latin typeface="Canva Sans Bold"/>
                <a:ea typeface="Canva Sans Bold"/>
                <a:cs typeface="Canva Sans Bold"/>
                <a:sym typeface="Canva Sans Bold"/>
              </a:rPr>
              <a:t>📈 MODEL SUMMARY</a:t>
            </a:r>
          </a:p>
        </p:txBody>
      </p:sp>
      <p:sp>
        <p:nvSpPr>
          <p:cNvPr id="22" name="TextBox 22"/>
          <p:cNvSpPr txBox="1"/>
          <p:nvPr/>
        </p:nvSpPr>
        <p:spPr>
          <a:xfrm>
            <a:off x="8980676" y="7850881"/>
            <a:ext cx="4590239" cy="2147927"/>
          </a:xfrm>
          <a:prstGeom prst="rect">
            <a:avLst/>
          </a:prstGeom>
        </p:spPr>
        <p:txBody>
          <a:bodyPr lIns="0" tIns="0" rIns="0" bIns="0" rtlCol="0" anchor="t">
            <a:spAutoFit/>
          </a:bodyPr>
          <a:lstStyle/>
          <a:p>
            <a:pPr algn="l">
              <a:lnSpc>
                <a:spcPts val="2885"/>
              </a:lnSpc>
              <a:spcBef>
                <a:spcPct val="0"/>
              </a:spcBef>
            </a:pPr>
            <a:r>
              <a:rPr lang="en-US" sz="2060" b="1">
                <a:solidFill>
                  <a:srgbClr val="000000"/>
                </a:solidFill>
                <a:latin typeface="Canva Sans Bold"/>
                <a:ea typeface="Canva Sans Bold"/>
                <a:cs typeface="Canva Sans Bold"/>
                <a:sym typeface="Canva Sans Bold"/>
              </a:rPr>
              <a:t>Y = β₀ + β₁X₁ + β₂X₂ + ... + βₙXₙ + ε</a:t>
            </a:r>
          </a:p>
          <a:p>
            <a:pPr algn="l">
              <a:lnSpc>
                <a:spcPts val="2885"/>
              </a:lnSpc>
              <a:spcBef>
                <a:spcPct val="0"/>
              </a:spcBef>
            </a:pPr>
            <a:r>
              <a:rPr lang="en-US" sz="2060" b="1">
                <a:solidFill>
                  <a:srgbClr val="000000"/>
                </a:solidFill>
                <a:latin typeface="Canva Sans Bold"/>
                <a:ea typeface="Canva Sans Bold"/>
                <a:cs typeface="Canva Sans Bold"/>
                <a:sym typeface="Canva Sans Bold"/>
              </a:rPr>
              <a:t>Where:</a:t>
            </a:r>
          </a:p>
          <a:p>
            <a:pPr algn="l">
              <a:lnSpc>
                <a:spcPts val="2885"/>
              </a:lnSpc>
              <a:spcBef>
                <a:spcPct val="0"/>
              </a:spcBef>
            </a:pPr>
            <a:r>
              <a:rPr lang="en-US" sz="2060" b="1">
                <a:solidFill>
                  <a:srgbClr val="000000"/>
                </a:solidFill>
                <a:latin typeface="Canva Sans Bold"/>
                <a:ea typeface="Canva Sans Bold"/>
                <a:cs typeface="Canva Sans Bold"/>
                <a:sym typeface="Canva Sans Bold"/>
              </a:rPr>
              <a:t>Y = Job Satisfaction</a:t>
            </a:r>
          </a:p>
          <a:p>
            <a:pPr algn="l">
              <a:lnSpc>
                <a:spcPts val="2885"/>
              </a:lnSpc>
              <a:spcBef>
                <a:spcPct val="0"/>
              </a:spcBef>
            </a:pPr>
            <a:r>
              <a:rPr lang="en-US" sz="2060" b="1">
                <a:solidFill>
                  <a:srgbClr val="000000"/>
                </a:solidFill>
                <a:latin typeface="Canva Sans Bold"/>
                <a:ea typeface="Canva Sans Bold"/>
                <a:cs typeface="Canva Sans Bold"/>
                <a:sym typeface="Canva Sans Bold"/>
              </a:rPr>
              <a:t>X₁ to Xₙ = Predictor variables</a:t>
            </a:r>
          </a:p>
          <a:p>
            <a:pPr algn="l">
              <a:lnSpc>
                <a:spcPts val="2885"/>
              </a:lnSpc>
              <a:spcBef>
                <a:spcPct val="0"/>
              </a:spcBef>
            </a:pPr>
            <a:r>
              <a:rPr lang="en-US" sz="2060" b="1">
                <a:solidFill>
                  <a:srgbClr val="000000"/>
                </a:solidFill>
                <a:latin typeface="Canva Sans Bold"/>
                <a:ea typeface="Canva Sans Bold"/>
                <a:cs typeface="Canva Sans Bold"/>
                <a:sym typeface="Canva Sans Bold"/>
              </a:rPr>
              <a:t>β = Coefficients</a:t>
            </a:r>
          </a:p>
          <a:p>
            <a:pPr algn="l">
              <a:lnSpc>
                <a:spcPts val="2885"/>
              </a:lnSpc>
              <a:spcBef>
                <a:spcPct val="0"/>
              </a:spcBef>
            </a:pPr>
            <a:r>
              <a:rPr lang="en-US" sz="2060" b="1">
                <a:solidFill>
                  <a:srgbClr val="000000"/>
                </a:solidFill>
                <a:latin typeface="Canva Sans Bold"/>
                <a:ea typeface="Canva Sans Bold"/>
                <a:cs typeface="Canva Sans Bold"/>
                <a:sym typeface="Canva Sans Bold"/>
              </a:rPr>
              <a:t>ε = Error term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741" y="816311"/>
            <a:ext cx="11301259" cy="4577010"/>
          </a:xfrm>
          <a:custGeom>
            <a:avLst/>
            <a:gdLst/>
            <a:ahLst/>
            <a:cxnLst/>
            <a:rect l="l" t="t" r="r" b="b"/>
            <a:pathLst>
              <a:path w="11301259" h="4577010">
                <a:moveTo>
                  <a:pt x="0" y="0"/>
                </a:moveTo>
                <a:lnTo>
                  <a:pt x="11301259" y="0"/>
                </a:lnTo>
                <a:lnTo>
                  <a:pt x="11301259" y="4577009"/>
                </a:lnTo>
                <a:lnTo>
                  <a:pt x="0" y="4577009"/>
                </a:lnTo>
                <a:lnTo>
                  <a:pt x="0" y="0"/>
                </a:lnTo>
                <a:close/>
              </a:path>
            </a:pathLst>
          </a:custGeom>
          <a:blipFill>
            <a:blip r:embed="rId2"/>
            <a:stretch>
              <a:fillRect/>
            </a:stretch>
          </a:blipFill>
        </p:spPr>
        <p:txBody>
          <a:bodyPr/>
          <a:lstStyle/>
          <a:p>
            <a:endParaRPr lang="en-US"/>
          </a:p>
        </p:txBody>
      </p:sp>
      <p:sp>
        <p:nvSpPr>
          <p:cNvPr id="3" name="Freeform 3"/>
          <p:cNvSpPr/>
          <p:nvPr/>
        </p:nvSpPr>
        <p:spPr>
          <a:xfrm>
            <a:off x="3769200" y="6297611"/>
            <a:ext cx="3612144" cy="3685020"/>
          </a:xfrm>
          <a:custGeom>
            <a:avLst/>
            <a:gdLst/>
            <a:ahLst/>
            <a:cxnLst/>
            <a:rect l="l" t="t" r="r" b="b"/>
            <a:pathLst>
              <a:path w="3612144" h="3685020">
                <a:moveTo>
                  <a:pt x="0" y="0"/>
                </a:moveTo>
                <a:lnTo>
                  <a:pt x="3612144" y="0"/>
                </a:lnTo>
                <a:lnTo>
                  <a:pt x="3612144" y="3685019"/>
                </a:lnTo>
                <a:lnTo>
                  <a:pt x="0" y="3685019"/>
                </a:lnTo>
                <a:lnTo>
                  <a:pt x="0" y="0"/>
                </a:lnTo>
                <a:close/>
              </a:path>
            </a:pathLst>
          </a:custGeom>
          <a:blipFill>
            <a:blip r:embed="rId3"/>
            <a:stretch>
              <a:fillRect b="-62692"/>
            </a:stretch>
          </a:blipFill>
        </p:spPr>
        <p:txBody>
          <a:bodyPr/>
          <a:lstStyle/>
          <a:p>
            <a:endParaRPr lang="en-US"/>
          </a:p>
        </p:txBody>
      </p:sp>
      <p:grpSp>
        <p:nvGrpSpPr>
          <p:cNvPr id="4" name="Group 4"/>
          <p:cNvGrpSpPr/>
          <p:nvPr/>
        </p:nvGrpSpPr>
        <p:grpSpPr>
          <a:xfrm>
            <a:off x="231741" y="5610859"/>
            <a:ext cx="10018087" cy="467676"/>
            <a:chOff x="0" y="0"/>
            <a:chExt cx="13357450" cy="623568"/>
          </a:xfrm>
        </p:grpSpPr>
        <p:sp>
          <p:nvSpPr>
            <p:cNvPr id="5" name="Freeform 5"/>
            <p:cNvSpPr/>
            <p:nvPr/>
          </p:nvSpPr>
          <p:spPr>
            <a:xfrm>
              <a:off x="0" y="0"/>
              <a:ext cx="591310" cy="591310"/>
            </a:xfrm>
            <a:custGeom>
              <a:avLst/>
              <a:gdLst/>
              <a:ahLst/>
              <a:cxnLst/>
              <a:rect l="l" t="t" r="r" b="b"/>
              <a:pathLst>
                <a:path w="591310" h="591310">
                  <a:moveTo>
                    <a:pt x="0" y="0"/>
                  </a:moveTo>
                  <a:lnTo>
                    <a:pt x="591310" y="0"/>
                  </a:lnTo>
                  <a:lnTo>
                    <a:pt x="591310" y="591310"/>
                  </a:lnTo>
                  <a:lnTo>
                    <a:pt x="0" y="59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50764" y="-66675"/>
              <a:ext cx="12306686" cy="690243"/>
            </a:xfrm>
            <a:prstGeom prst="rect">
              <a:avLst/>
            </a:prstGeom>
          </p:spPr>
          <p:txBody>
            <a:bodyPr lIns="0" tIns="0" rIns="0" bIns="0" rtlCol="0" anchor="t">
              <a:spAutoFit/>
            </a:bodyPr>
            <a:lstStyle/>
            <a:p>
              <a:pPr algn="l">
                <a:lnSpc>
                  <a:spcPts val="4321"/>
                </a:lnSpc>
              </a:pPr>
              <a:r>
                <a:rPr lang="en-US" sz="3087" b="1">
                  <a:solidFill>
                    <a:srgbClr val="000000"/>
                  </a:solidFill>
                  <a:latin typeface="DM Sans Bold"/>
                  <a:ea typeface="DM Sans Bold"/>
                  <a:cs typeface="DM Sans Bold"/>
                  <a:sym typeface="DM Sans Bold"/>
                </a:rPr>
                <a:t>DEPENDENT VARIABLE (y): JOB SATISFACTION</a:t>
              </a:r>
            </a:p>
          </p:txBody>
        </p:sp>
      </p:grpSp>
      <p:grpSp>
        <p:nvGrpSpPr>
          <p:cNvPr id="7" name="Group 7"/>
          <p:cNvGrpSpPr/>
          <p:nvPr/>
        </p:nvGrpSpPr>
        <p:grpSpPr>
          <a:xfrm>
            <a:off x="231741" y="211615"/>
            <a:ext cx="7074918" cy="464439"/>
            <a:chOff x="0" y="0"/>
            <a:chExt cx="9433224" cy="619252"/>
          </a:xfrm>
        </p:grpSpPr>
        <p:sp>
          <p:nvSpPr>
            <p:cNvPr id="8" name="Freeform 8"/>
            <p:cNvSpPr/>
            <p:nvPr/>
          </p:nvSpPr>
          <p:spPr>
            <a:xfrm>
              <a:off x="0" y="0"/>
              <a:ext cx="591310" cy="591310"/>
            </a:xfrm>
            <a:custGeom>
              <a:avLst/>
              <a:gdLst/>
              <a:ahLst/>
              <a:cxnLst/>
              <a:rect l="l" t="t" r="r" b="b"/>
              <a:pathLst>
                <a:path w="591310" h="591310">
                  <a:moveTo>
                    <a:pt x="0" y="0"/>
                  </a:moveTo>
                  <a:lnTo>
                    <a:pt x="591310" y="0"/>
                  </a:lnTo>
                  <a:lnTo>
                    <a:pt x="591310" y="591310"/>
                  </a:lnTo>
                  <a:lnTo>
                    <a:pt x="0" y="59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189117" y="-66675"/>
              <a:ext cx="8244107" cy="685927"/>
            </a:xfrm>
            <a:prstGeom prst="rect">
              <a:avLst/>
            </a:prstGeom>
          </p:spPr>
          <p:txBody>
            <a:bodyPr lIns="0" tIns="0" rIns="0" bIns="0" rtlCol="0" anchor="t">
              <a:spAutoFit/>
            </a:bodyPr>
            <a:lstStyle/>
            <a:p>
              <a:pPr algn="l">
                <a:lnSpc>
                  <a:spcPts val="4326"/>
                </a:lnSpc>
              </a:pPr>
              <a:r>
                <a:rPr lang="en-US" sz="3090" b="1">
                  <a:solidFill>
                    <a:srgbClr val="000000"/>
                  </a:solidFill>
                  <a:latin typeface="DM Sans Bold"/>
                  <a:ea typeface="DM Sans Bold"/>
                  <a:cs typeface="DM Sans Bold"/>
                  <a:sym typeface="DM Sans Bold"/>
                </a:rPr>
                <a:t>INDEPENDENT VARIABLES (X)</a:t>
              </a:r>
            </a:p>
          </p:txBody>
        </p:sp>
      </p:grpSp>
      <p:grpSp>
        <p:nvGrpSpPr>
          <p:cNvPr id="10" name="Group 10"/>
          <p:cNvGrpSpPr/>
          <p:nvPr/>
        </p:nvGrpSpPr>
        <p:grpSpPr>
          <a:xfrm>
            <a:off x="11923631" y="0"/>
            <a:ext cx="6364369" cy="10276918"/>
            <a:chOff x="0" y="0"/>
            <a:chExt cx="1676212" cy="2706678"/>
          </a:xfrm>
        </p:grpSpPr>
        <p:sp>
          <p:nvSpPr>
            <p:cNvPr id="11" name="Freeform 11"/>
            <p:cNvSpPr/>
            <p:nvPr/>
          </p:nvSpPr>
          <p:spPr>
            <a:xfrm>
              <a:off x="0" y="0"/>
              <a:ext cx="1676212" cy="2706678"/>
            </a:xfrm>
            <a:custGeom>
              <a:avLst/>
              <a:gdLst/>
              <a:ahLst/>
              <a:cxnLst/>
              <a:rect l="l" t="t" r="r" b="b"/>
              <a:pathLst>
                <a:path w="1676212" h="2706678">
                  <a:moveTo>
                    <a:pt x="0" y="0"/>
                  </a:moveTo>
                  <a:lnTo>
                    <a:pt x="1676212" y="0"/>
                  </a:lnTo>
                  <a:lnTo>
                    <a:pt x="1676212" y="2706678"/>
                  </a:lnTo>
                  <a:lnTo>
                    <a:pt x="0" y="2706678"/>
                  </a:lnTo>
                  <a:close/>
                </a:path>
              </a:pathLst>
            </a:custGeom>
            <a:solidFill>
              <a:srgbClr val="EAA416"/>
            </a:solidFill>
          </p:spPr>
          <p:txBody>
            <a:bodyPr/>
            <a:lstStyle/>
            <a:p>
              <a:endParaRPr lang="en-US"/>
            </a:p>
          </p:txBody>
        </p:sp>
        <p:sp>
          <p:nvSpPr>
            <p:cNvPr id="12" name="TextBox 12"/>
            <p:cNvSpPr txBox="1"/>
            <p:nvPr/>
          </p:nvSpPr>
          <p:spPr>
            <a:xfrm>
              <a:off x="0" y="-47625"/>
              <a:ext cx="1676212" cy="2754303"/>
            </a:xfrm>
            <a:prstGeom prst="rect">
              <a:avLst/>
            </a:prstGeom>
          </p:spPr>
          <p:txBody>
            <a:bodyPr lIns="50800" tIns="50800" rIns="50800" bIns="50800" rtlCol="0" anchor="ctr"/>
            <a:lstStyle/>
            <a:p>
              <a:pPr algn="ctr">
                <a:lnSpc>
                  <a:spcPts val="3499"/>
                </a:lnSpc>
              </a:pPr>
              <a:endParaRPr/>
            </a:p>
          </p:txBody>
        </p:sp>
      </p:grpSp>
      <p:sp>
        <p:nvSpPr>
          <p:cNvPr id="13" name="TextBox 13"/>
          <p:cNvSpPr txBox="1"/>
          <p:nvPr/>
        </p:nvSpPr>
        <p:spPr>
          <a:xfrm>
            <a:off x="12160526" y="2405469"/>
            <a:ext cx="5890579" cy="2003783"/>
          </a:xfrm>
          <a:prstGeom prst="rect">
            <a:avLst/>
          </a:prstGeom>
        </p:spPr>
        <p:txBody>
          <a:bodyPr lIns="0" tIns="0" rIns="0" bIns="0" rtlCol="0" anchor="t">
            <a:spAutoFit/>
          </a:bodyPr>
          <a:lstStyle/>
          <a:p>
            <a:pPr algn="l">
              <a:lnSpc>
                <a:spcPts val="5156"/>
              </a:lnSpc>
            </a:pPr>
            <a:r>
              <a:rPr lang="en-US" sz="4445" b="1">
                <a:solidFill>
                  <a:srgbClr val="000000"/>
                </a:solidFill>
                <a:latin typeface="Telegraf Bold"/>
                <a:ea typeface="Telegraf Bold"/>
                <a:cs typeface="Telegraf Bold"/>
                <a:sym typeface="Telegraf Bold"/>
              </a:rPr>
              <a:t>Defining independent and dependent variables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6465" y="1253585"/>
            <a:ext cx="8577535" cy="6433151"/>
          </a:xfrm>
          <a:custGeom>
            <a:avLst/>
            <a:gdLst/>
            <a:ahLst/>
            <a:cxnLst/>
            <a:rect l="l" t="t" r="r" b="b"/>
            <a:pathLst>
              <a:path w="8577535" h="6433151">
                <a:moveTo>
                  <a:pt x="0" y="0"/>
                </a:moveTo>
                <a:lnTo>
                  <a:pt x="8577535" y="0"/>
                </a:lnTo>
                <a:lnTo>
                  <a:pt x="8577535" y="6433151"/>
                </a:lnTo>
                <a:lnTo>
                  <a:pt x="0" y="6433151"/>
                </a:lnTo>
                <a:lnTo>
                  <a:pt x="0" y="0"/>
                </a:lnTo>
                <a:close/>
              </a:path>
            </a:pathLst>
          </a:custGeom>
          <a:blipFill>
            <a:blip r:embed="rId2"/>
            <a:stretch>
              <a:fillRect/>
            </a:stretch>
          </a:blipFill>
        </p:spPr>
        <p:txBody>
          <a:bodyPr/>
          <a:lstStyle/>
          <a:p>
            <a:endParaRPr lang="en-US"/>
          </a:p>
        </p:txBody>
      </p:sp>
      <p:sp>
        <p:nvSpPr>
          <p:cNvPr id="3" name="Freeform 3"/>
          <p:cNvSpPr/>
          <p:nvPr/>
        </p:nvSpPr>
        <p:spPr>
          <a:xfrm>
            <a:off x="9592280" y="1484825"/>
            <a:ext cx="7960894" cy="5970671"/>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45863" y="316602"/>
            <a:ext cx="16692835" cy="708383"/>
          </a:xfrm>
          <a:prstGeom prst="rect">
            <a:avLst/>
          </a:prstGeom>
        </p:spPr>
        <p:txBody>
          <a:bodyPr lIns="0" tIns="0" rIns="0" bIns="0" rtlCol="0" anchor="t">
            <a:spAutoFit/>
          </a:bodyPr>
          <a:lstStyle/>
          <a:p>
            <a:pPr algn="l">
              <a:lnSpc>
                <a:spcPts val="5156"/>
              </a:lnSpc>
            </a:pPr>
            <a:r>
              <a:rPr lang="en-US" sz="4445" b="1">
                <a:solidFill>
                  <a:srgbClr val="000000"/>
                </a:solidFill>
                <a:latin typeface="Telegraf Bold"/>
                <a:ea typeface="Telegraf Bold"/>
                <a:cs typeface="Telegraf Bold"/>
                <a:sym typeface="Telegraf Bold"/>
              </a:rPr>
              <a:t>CHECKING FOR LINEARITY &amp; HOMOSCEDASTICITY</a:t>
            </a:r>
          </a:p>
        </p:txBody>
      </p:sp>
      <p:sp>
        <p:nvSpPr>
          <p:cNvPr id="5" name="TextBox 5"/>
          <p:cNvSpPr txBox="1"/>
          <p:nvPr/>
        </p:nvSpPr>
        <p:spPr>
          <a:xfrm>
            <a:off x="566465" y="7639111"/>
            <a:ext cx="17259300" cy="217487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Canva Sans"/>
                <a:ea typeface="Canva Sans"/>
                <a:cs typeface="Canva Sans"/>
                <a:sym typeface="Canva Sans"/>
              </a:rPr>
              <a:t>1. </a:t>
            </a:r>
            <a:r>
              <a:rPr lang="en-US" sz="2499" b="1">
                <a:solidFill>
                  <a:srgbClr val="000000"/>
                </a:solidFill>
                <a:latin typeface="Canva Sans Bold"/>
                <a:ea typeface="Canva Sans Bold"/>
                <a:cs typeface="Canva Sans Bold"/>
                <a:sym typeface="Canva Sans Bold"/>
              </a:rPr>
              <a:t>Residual Plot : </a:t>
            </a:r>
            <a:r>
              <a:rPr lang="en-US" sz="2499">
                <a:solidFill>
                  <a:srgbClr val="000000"/>
                </a:solidFill>
                <a:latin typeface="Canva Sans"/>
                <a:ea typeface="Canva Sans"/>
                <a:cs typeface="Canva Sans"/>
                <a:sym typeface="Canva Sans"/>
              </a:rPr>
              <a:t>The residuals are randomly scattered around zero, which suggests that the assumptions of linearity and homoscedasticity (equal variance) are reasonably met.</a:t>
            </a:r>
          </a:p>
          <a:p>
            <a:pPr algn="l">
              <a:lnSpc>
                <a:spcPts val="3499"/>
              </a:lnSpc>
              <a:spcBef>
                <a:spcPct val="0"/>
              </a:spcBef>
            </a:pPr>
            <a:endParaRPr lang="en-US" sz="2499">
              <a:solidFill>
                <a:srgbClr val="000000"/>
              </a:solidFill>
              <a:latin typeface="Canva Sans"/>
              <a:ea typeface="Canva Sans"/>
              <a:cs typeface="Canva Sans"/>
              <a:sym typeface="Canva Sans"/>
            </a:endParaRPr>
          </a:p>
          <a:p>
            <a:pPr algn="l">
              <a:lnSpc>
                <a:spcPts val="3499"/>
              </a:lnSpc>
              <a:spcBef>
                <a:spcPct val="0"/>
              </a:spcBef>
            </a:pPr>
            <a:r>
              <a:rPr lang="en-US" sz="2499">
                <a:solidFill>
                  <a:srgbClr val="000000"/>
                </a:solidFill>
                <a:latin typeface="Canva Sans"/>
                <a:ea typeface="Canva Sans"/>
                <a:cs typeface="Canva Sans"/>
                <a:sym typeface="Canva Sans"/>
              </a:rPr>
              <a:t>2. </a:t>
            </a:r>
            <a:r>
              <a:rPr lang="en-US" sz="2499" b="1">
                <a:solidFill>
                  <a:srgbClr val="000000"/>
                </a:solidFill>
                <a:latin typeface="Canva Sans Bold"/>
                <a:ea typeface="Canva Sans Bold"/>
                <a:cs typeface="Canva Sans Bold"/>
                <a:sym typeface="Canva Sans Bold"/>
              </a:rPr>
              <a:t>Histogram of Residuals : </a:t>
            </a:r>
            <a:r>
              <a:rPr lang="en-US" sz="2499">
                <a:solidFill>
                  <a:srgbClr val="000000"/>
                </a:solidFill>
                <a:latin typeface="Canva Sans"/>
                <a:ea typeface="Canva Sans"/>
                <a:cs typeface="Canva Sans"/>
                <a:sym typeface="Canva Sans"/>
              </a:rPr>
              <a:t>The residuals are roughly symmetric but slightly skewed, indicating an approximate normal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1289</Words>
  <Application>Microsoft Macintosh PowerPoint</Application>
  <PresentationFormat>Custom</PresentationFormat>
  <Paragraphs>157</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DM Sans Bold</vt:lpstr>
      <vt:lpstr>Canva Sans Bold</vt:lpstr>
      <vt:lpstr>Canva Sans</vt:lpstr>
      <vt:lpstr>Inter</vt:lpstr>
      <vt:lpstr>Arimo Bold</vt:lpstr>
      <vt:lpstr>Times New Roman</vt:lpstr>
      <vt:lpstr>Arial</vt:lpstr>
      <vt:lpstr>DM Sans</vt:lpstr>
      <vt:lpstr>Telegraf Bold</vt:lpstr>
      <vt:lpstr>Inter Bold</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Satisfaction</dc:title>
  <cp:lastModifiedBy>2RBA2024_guneetkaur kohli</cp:lastModifiedBy>
  <cp:revision>3</cp:revision>
  <dcterms:created xsi:type="dcterms:W3CDTF">2006-08-16T00:00:00Z</dcterms:created>
  <dcterms:modified xsi:type="dcterms:W3CDTF">2025-07-22T16:46:59Z</dcterms:modified>
  <dc:identifier>DAGkDK_Nmxw</dc:identifier>
</cp:coreProperties>
</file>